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theme/theme5.xml" ContentType="application/vnd.openxmlformats-officedocument.them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0"/>
  </p:notesMasterIdLst>
  <p:handoutMasterIdLst>
    <p:handoutMasterId r:id="rId161"/>
  </p:handoutMasterIdLst>
  <p:sldIdLst>
    <p:sldId id="256" r:id="rId5"/>
    <p:sldId id="257" r:id="rId6"/>
    <p:sldId id="258" r:id="rId7"/>
    <p:sldId id="40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408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409" r:id="rId58"/>
    <p:sldId id="410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413" r:id="rId94"/>
    <p:sldId id="344" r:id="rId95"/>
    <p:sldId id="345" r:id="rId96"/>
    <p:sldId id="346" r:id="rId97"/>
    <p:sldId id="411" r:id="rId98"/>
    <p:sldId id="412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5" r:id="rId147"/>
    <p:sldId id="396" r:id="rId148"/>
    <p:sldId id="397" r:id="rId149"/>
    <p:sldId id="415" r:id="rId150"/>
    <p:sldId id="416" r:id="rId151"/>
    <p:sldId id="400" r:id="rId152"/>
    <p:sldId id="401" r:id="rId153"/>
    <p:sldId id="402" r:id="rId154"/>
    <p:sldId id="403" r:id="rId155"/>
    <p:sldId id="404" r:id="rId156"/>
    <p:sldId id="405" r:id="rId157"/>
    <p:sldId id="414" r:id="rId158"/>
    <p:sldId id="406" r:id="rId15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441" autoAdjust="0"/>
    <p:restoredTop sz="94624" autoAdjust="0"/>
  </p:normalViewPr>
  <p:slideViewPr>
    <p:cSldViewPr>
      <p:cViewPr varScale="1">
        <p:scale>
          <a:sx n="73" d="100"/>
          <a:sy n="73" d="100"/>
        </p:scale>
        <p:origin x="-130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458"/>
    </p:cViewPr>
  </p:sorterViewPr>
  <p:notesViewPr>
    <p:cSldViewPr>
      <p:cViewPr varScale="1">
        <p:scale>
          <a:sx n="47" d="100"/>
          <a:sy n="47" d="100"/>
        </p:scale>
        <p:origin x="-2982" y="-114"/>
      </p:cViewPr>
      <p:guideLst>
        <p:guide orient="horz" pos="3367"/>
        <p:guide pos="238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slide" Target="slides/slide150.xml"/><Relationship Id="rId159" Type="http://schemas.openxmlformats.org/officeDocument/2006/relationships/slide" Target="slides/slide155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60" Type="http://schemas.openxmlformats.org/officeDocument/2006/relationships/notesMaster" Target="notesMasters/notesMaster1.xml"/><Relationship Id="rId16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55" Type="http://schemas.openxmlformats.org/officeDocument/2006/relationships/slide" Target="slides/slide15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B973-194E-4721-B09A-8CBB7EE72BA8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610FA-FD9F-4B9D-A72D-4FDA0DC273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217C-6992-43A3-A0A1-5B32E1153CEE}" type="datetimeFigureOut">
              <a:rPr lang="en-US" smtClean="0"/>
              <a:pPr/>
              <a:t>28-Feb-20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B1388-2F76-48D7-B095-6741122917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2" name="Picture 51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  <p:pic>
        <p:nvPicPr>
          <p:cNvPr id="53" name="Picture 52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97" name="Picture 96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  <p:pic>
        <p:nvPicPr>
          <p:cNvPr id="98" name="Picture 97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5" name="Picture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301680" y="1527120"/>
            <a:ext cx="8503560" cy="4572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9" name="Picture 198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2"/>
          <a:stretch>
            <a:fillRect/>
          </a:stretch>
        </p:blipFill>
        <p:spPr>
          <a:xfrm>
            <a:off x="1688400" y="1526760"/>
            <a:ext cx="5729760" cy="457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301680" y="228600"/>
            <a:ext cx="8534160" cy="3517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30168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45716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659120" y="391536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30168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59120" y="1527120"/>
            <a:ext cx="414972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01680" y="3915360"/>
            <a:ext cx="8503560" cy="21805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0" y="6705720"/>
            <a:ext cx="9142560" cy="150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21" name="CustomShape 2"/>
          <p:cNvSpPr/>
          <p:nvPr/>
        </p:nvSpPr>
        <p:spPr>
          <a:xfrm>
            <a:off x="0" y="0"/>
            <a:ext cx="9142560" cy="13917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2" name="CustomShape 3"/>
          <p:cNvSpPr/>
          <p:nvPr/>
        </p:nvSpPr>
        <p:spPr>
          <a:xfrm>
            <a:off x="0" y="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3" name="CustomShape 4"/>
          <p:cNvSpPr/>
          <p:nvPr/>
        </p:nvSpPr>
        <p:spPr>
          <a:xfrm>
            <a:off x="8991720" y="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4" name="CustomShape 5"/>
          <p:cNvSpPr/>
          <p:nvPr/>
        </p:nvSpPr>
        <p:spPr>
          <a:xfrm>
            <a:off x="149400" y="6388560"/>
            <a:ext cx="8831520" cy="30816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5" name="CustomShape 6"/>
          <p:cNvSpPr/>
          <p:nvPr/>
        </p:nvSpPr>
        <p:spPr>
          <a:xfrm>
            <a:off x="152280" y="155520"/>
            <a:ext cx="8831520" cy="654552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6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 cap="rnd">
            <a:solidFill>
              <a:srgbClr val="7B9899"/>
            </a:solidFill>
            <a:custDash>
              <a:ds d="1225000000" sp="35000"/>
            </a:custDash>
            <a:round/>
          </a:ln>
        </p:spPr>
      </p:sp>
      <p:sp>
        <p:nvSpPr>
          <p:cNvPr id="7" name="CustomShape 8"/>
          <p:cNvSpPr/>
          <p:nvPr/>
        </p:nvSpPr>
        <p:spPr>
          <a:xfrm>
            <a:off x="4267080" y="956160"/>
            <a:ext cx="608040" cy="608040"/>
          </a:xfrm>
          <a:prstGeom prst="ellipse">
            <a:avLst/>
          </a:prstGeom>
          <a:solidFill>
            <a:srgbClr val="FFFFFF"/>
          </a:solidFill>
          <a:ln w="15840">
            <a:noFill/>
          </a:ln>
        </p:spPr>
      </p:sp>
      <p:sp>
        <p:nvSpPr>
          <p:cNvPr id="8" name="CustomShape 9"/>
          <p:cNvSpPr/>
          <p:nvPr/>
        </p:nvSpPr>
        <p:spPr>
          <a:xfrm>
            <a:off x="4361760" y="1050480"/>
            <a:ext cx="419040" cy="419040"/>
          </a:xfrm>
          <a:prstGeom prst="ellipse">
            <a:avLst/>
          </a:prstGeom>
          <a:solidFill>
            <a:srgbClr val="FFFFFF"/>
          </a:solidFill>
          <a:ln w="50760">
            <a:solidFill>
              <a:srgbClr val="7B9899"/>
            </a:solidFill>
            <a:round/>
          </a:ln>
        </p:spPr>
      </p:sp>
      <p:sp>
        <p:nvSpPr>
          <p:cNvPr id="9" name="CustomShape 10"/>
          <p:cNvSpPr/>
          <p:nvPr/>
        </p:nvSpPr>
        <p:spPr>
          <a:xfrm>
            <a:off x="0" y="6705720"/>
            <a:ext cx="9142560" cy="150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8991720" y="288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1" name="CustomShape 12"/>
          <p:cNvSpPr/>
          <p:nvPr/>
        </p:nvSpPr>
        <p:spPr>
          <a:xfrm>
            <a:off x="0" y="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2" name="CustomShape 13"/>
          <p:cNvSpPr/>
          <p:nvPr/>
        </p:nvSpPr>
        <p:spPr>
          <a:xfrm>
            <a:off x="0" y="0"/>
            <a:ext cx="9142560" cy="25131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3" name="CustomShape 14"/>
          <p:cNvSpPr/>
          <p:nvPr/>
        </p:nvSpPr>
        <p:spPr>
          <a:xfrm>
            <a:off x="146160" y="6391800"/>
            <a:ext cx="8831520" cy="30816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14" name="Line 15"/>
          <p:cNvSpPr/>
          <p:nvPr/>
        </p:nvSpPr>
        <p:spPr>
          <a:xfrm>
            <a:off x="155160" y="2419920"/>
            <a:ext cx="8833320" cy="0"/>
          </a:xfrm>
          <a:prstGeom prst="line">
            <a:avLst/>
          </a:prstGeom>
          <a:ln w="11520" cap="rnd">
            <a:solidFill>
              <a:srgbClr val="7B9899"/>
            </a:solidFill>
            <a:custDash>
              <a:ds d="1225000000" sp="35000"/>
            </a:custDash>
            <a:round/>
          </a:ln>
        </p:spPr>
      </p:sp>
      <p:sp>
        <p:nvSpPr>
          <p:cNvPr id="15" name="CustomShape 16"/>
          <p:cNvSpPr/>
          <p:nvPr/>
        </p:nvSpPr>
        <p:spPr>
          <a:xfrm>
            <a:off x="152280" y="152280"/>
            <a:ext cx="8831520" cy="654552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16" name="CustomShape 17"/>
          <p:cNvSpPr/>
          <p:nvPr/>
        </p:nvSpPr>
        <p:spPr>
          <a:xfrm>
            <a:off x="4267080" y="2115360"/>
            <a:ext cx="608040" cy="608040"/>
          </a:xfrm>
          <a:prstGeom prst="ellipse">
            <a:avLst/>
          </a:prstGeom>
          <a:solidFill>
            <a:srgbClr val="FFFFFF"/>
          </a:solidFill>
          <a:ln w="15840">
            <a:noFill/>
          </a:ln>
        </p:spPr>
      </p:sp>
      <p:sp>
        <p:nvSpPr>
          <p:cNvPr id="17" name="CustomShape 18"/>
          <p:cNvSpPr/>
          <p:nvPr/>
        </p:nvSpPr>
        <p:spPr>
          <a:xfrm>
            <a:off x="4361760" y="2209680"/>
            <a:ext cx="419040" cy="419040"/>
          </a:xfrm>
          <a:prstGeom prst="ellipse">
            <a:avLst/>
          </a:prstGeom>
          <a:solidFill>
            <a:srgbClr val="FFFFFF"/>
          </a:solidFill>
          <a:ln w="50760">
            <a:solidFill>
              <a:srgbClr val="7B9899"/>
            </a:solidFill>
            <a:round/>
          </a:ln>
        </p:spPr>
      </p:sp>
      <p:sp>
        <p:nvSpPr>
          <p:cNvPr id="18" name="PlaceHolder 1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9" name="PlaceHolder 2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0" y="6705720"/>
            <a:ext cx="9142560" cy="150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55" name="CustomShape 2"/>
          <p:cNvSpPr/>
          <p:nvPr/>
        </p:nvSpPr>
        <p:spPr>
          <a:xfrm>
            <a:off x="0" y="0"/>
            <a:ext cx="9142560" cy="13917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56" name="CustomShape 3"/>
          <p:cNvSpPr/>
          <p:nvPr/>
        </p:nvSpPr>
        <p:spPr>
          <a:xfrm>
            <a:off x="0" y="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57" name="CustomShape 4"/>
          <p:cNvSpPr/>
          <p:nvPr/>
        </p:nvSpPr>
        <p:spPr>
          <a:xfrm>
            <a:off x="8991720" y="0"/>
            <a:ext cx="150840" cy="68565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58" name="CustomShape 5"/>
          <p:cNvSpPr/>
          <p:nvPr/>
        </p:nvSpPr>
        <p:spPr>
          <a:xfrm>
            <a:off x="149400" y="6388560"/>
            <a:ext cx="8831520" cy="30816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59" name="CustomShape 6"/>
          <p:cNvSpPr/>
          <p:nvPr/>
        </p:nvSpPr>
        <p:spPr>
          <a:xfrm>
            <a:off x="152280" y="155520"/>
            <a:ext cx="8831520" cy="654552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60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 cap="rnd">
            <a:solidFill>
              <a:srgbClr val="7B9899"/>
            </a:solidFill>
            <a:custDash>
              <a:ds d="1225000000" sp="35000"/>
            </a:custDash>
            <a:round/>
          </a:ln>
        </p:spPr>
      </p:sp>
      <p:sp>
        <p:nvSpPr>
          <p:cNvPr id="61" name="CustomShape 8"/>
          <p:cNvSpPr/>
          <p:nvPr/>
        </p:nvSpPr>
        <p:spPr>
          <a:xfrm>
            <a:off x="4267080" y="956160"/>
            <a:ext cx="608040" cy="608040"/>
          </a:xfrm>
          <a:prstGeom prst="ellipse">
            <a:avLst/>
          </a:prstGeom>
          <a:solidFill>
            <a:srgbClr val="FFFFFF"/>
          </a:solidFill>
          <a:ln w="15840">
            <a:noFill/>
          </a:ln>
        </p:spPr>
      </p:sp>
      <p:sp>
        <p:nvSpPr>
          <p:cNvPr id="62" name="CustomShape 9"/>
          <p:cNvSpPr/>
          <p:nvPr/>
        </p:nvSpPr>
        <p:spPr>
          <a:xfrm>
            <a:off x="4361760" y="1050480"/>
            <a:ext cx="419040" cy="419040"/>
          </a:xfrm>
          <a:prstGeom prst="ellipse">
            <a:avLst/>
          </a:prstGeom>
          <a:solidFill>
            <a:srgbClr val="FFFFFF"/>
          </a:solidFill>
          <a:ln w="50760">
            <a:solidFill>
              <a:srgbClr val="7B9899"/>
            </a:solidFill>
            <a:round/>
          </a:ln>
        </p:spPr>
      </p:sp>
      <p:sp>
        <p:nvSpPr>
          <p:cNvPr id="63" name="PlaceHolder 10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4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0" name="CustomShape 2"/>
          <p:cNvSpPr/>
          <p:nvPr/>
        </p:nvSpPr>
        <p:spPr>
          <a:xfrm>
            <a:off x="0" y="0"/>
            <a:ext cx="9143640" cy="1392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1" name="CustomShape 3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2" name="CustomShape 4"/>
          <p:cNvSpPr/>
          <p:nvPr/>
        </p:nvSpPr>
        <p:spPr>
          <a:xfrm>
            <a:off x="899172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03" name="CustomShape 5"/>
          <p:cNvSpPr/>
          <p:nvPr/>
        </p:nvSpPr>
        <p:spPr>
          <a:xfrm>
            <a:off x="149400" y="6388560"/>
            <a:ext cx="8832600" cy="30924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104" name="CustomShape 6"/>
          <p:cNvSpPr/>
          <p:nvPr/>
        </p:nvSpPr>
        <p:spPr>
          <a:xfrm>
            <a:off x="152280" y="155520"/>
            <a:ext cx="8832600" cy="654660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105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>
            <a:solidFill>
              <a:srgbClr val="7B9899"/>
            </a:solidFill>
            <a:custDash>
              <a:ds d="105000" sp="35000"/>
            </a:custDash>
            <a:round/>
          </a:ln>
        </p:spPr>
      </p:sp>
      <p:sp>
        <p:nvSpPr>
          <p:cNvPr id="106" name="CustomShape 8"/>
          <p:cNvSpPr/>
          <p:nvPr/>
        </p:nvSpPr>
        <p:spPr>
          <a:xfrm>
            <a:off x="4267080" y="956160"/>
            <a:ext cx="609120" cy="609120"/>
          </a:xfrm>
          <a:prstGeom prst="ellipse">
            <a:avLst/>
          </a:prstGeom>
          <a:solidFill>
            <a:srgbClr val="FFFFFF"/>
          </a:solidFill>
          <a:ln w="15840">
            <a:noFill/>
          </a:ln>
        </p:spPr>
      </p:sp>
      <p:sp>
        <p:nvSpPr>
          <p:cNvPr id="107" name="CustomShape 9"/>
          <p:cNvSpPr/>
          <p:nvPr/>
        </p:nvSpPr>
        <p:spPr>
          <a:xfrm>
            <a:off x="4361760" y="1050480"/>
            <a:ext cx="420120" cy="420120"/>
          </a:xfrm>
          <a:prstGeom prst="ellipse">
            <a:avLst/>
          </a:prstGeom>
          <a:solidFill>
            <a:srgbClr val="FFFFFF"/>
          </a:solidFill>
          <a:ln w="50760">
            <a:solidFill>
              <a:srgbClr val="7B9899"/>
            </a:solidFill>
            <a:round/>
          </a:ln>
        </p:spPr>
      </p:sp>
      <p:sp>
        <p:nvSpPr>
          <p:cNvPr id="108" name="PlaceHolder 10"/>
          <p:cNvSpPr>
            <a:spLocks noGrp="1"/>
          </p:cNvSpPr>
          <p:nvPr>
            <p:ph type="title"/>
          </p:nvPr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Click to edit the title text formatClick to edit Master title style</a:t>
            </a:r>
            <a:endParaRPr/>
          </a:p>
        </p:txBody>
      </p:sp>
      <p:sp>
        <p:nvSpPr>
          <p:cNvPr id="109" name="PlaceHolder 11"/>
          <p:cNvSpPr>
            <a:spLocks noGrp="1"/>
          </p:cNvSpPr>
          <p:nvPr>
            <p:ph type="dt"/>
          </p:nvPr>
        </p:nvSpPr>
        <p:spPr>
          <a:xfrm>
            <a:off x="5791320" y="6405120"/>
            <a:ext cx="3044520" cy="3654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1400">
                <a:solidFill>
                  <a:srgbClr val="FFFFFF"/>
                </a:solidFill>
                <a:latin typeface="Georgia"/>
              </a:rPr>
              <a:t>17/04/17</a:t>
            </a:r>
            <a:endParaRPr/>
          </a:p>
        </p:txBody>
      </p:sp>
      <p:sp>
        <p:nvSpPr>
          <p:cNvPr id="110" name="PlaceHolder 12"/>
          <p:cNvSpPr>
            <a:spLocks noGrp="1"/>
          </p:cNvSpPr>
          <p:nvPr>
            <p:ph type="ftr"/>
          </p:nvPr>
        </p:nvSpPr>
        <p:spPr>
          <a:xfrm>
            <a:off x="304920" y="6410880"/>
            <a:ext cx="3580920" cy="3654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11" name="PlaceHolder 13"/>
          <p:cNvSpPr>
            <a:spLocks noGrp="1"/>
          </p:cNvSpPr>
          <p:nvPr>
            <p:ph type="sldNum"/>
          </p:nvPr>
        </p:nvSpPr>
        <p:spPr>
          <a:xfrm>
            <a:off x="4361760" y="1026360"/>
            <a:ext cx="456840" cy="441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pPr algn="ctr">
              <a:lnSpc>
                <a:spcPct val="100000"/>
              </a:lnSpc>
            </a:pPr>
            <a:fld id="{5479C83A-7AA0-4681-BC90-66F12569F050}" type="slidenum">
              <a:rPr lang="en-IN" sz="1600">
                <a:solidFill>
                  <a:srgbClr val="7B9899"/>
                </a:solidFill>
                <a:latin typeface="Georgia"/>
              </a:rPr>
              <a:pPr algn="ct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112" name="PlaceHolder 14"/>
          <p:cNvSpPr>
            <a:spLocks noGrp="1"/>
          </p:cNvSpPr>
          <p:nvPr>
            <p:ph type="body"/>
          </p:nvPr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US" sz="2200">
                <a:solidFill>
                  <a:srgbClr val="646B86"/>
                </a:solidFill>
                <a:latin typeface="Georgia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75000"/>
              <a:buFont typeface="Wingdings 2" charset="2"/>
              <a:buChar char=""/>
            </a:pPr>
            <a:r>
              <a:rPr lang="en-US" sz="2000">
                <a:solidFill>
                  <a:srgbClr val="000000"/>
                </a:solidFill>
                <a:latin typeface="Georgia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70000"/>
              <a:buFont typeface="Wingdings" charset="2"/>
              <a:buChar char=""/>
            </a:pPr>
            <a:r>
              <a:rPr lang="en-US" sz="2000">
                <a:solidFill>
                  <a:srgbClr val="646B86"/>
                </a:solidFill>
                <a:latin typeface="Georgia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StarSymbol"/>
              <a:buChar char=""/>
            </a:pPr>
            <a:r>
              <a:rPr lang="en-US">
                <a:solidFill>
                  <a:srgbClr val="000000"/>
                </a:solidFill>
                <a:latin typeface="Georgia"/>
              </a:rPr>
              <a:t>Fifth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48" name="CustomShape 2"/>
          <p:cNvSpPr/>
          <p:nvPr/>
        </p:nvSpPr>
        <p:spPr>
          <a:xfrm>
            <a:off x="0" y="0"/>
            <a:ext cx="9143640" cy="13928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49" name="CustomShape 3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50" name="CustomShape 4"/>
          <p:cNvSpPr/>
          <p:nvPr/>
        </p:nvSpPr>
        <p:spPr>
          <a:xfrm>
            <a:off x="899172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51" name="CustomShape 5"/>
          <p:cNvSpPr/>
          <p:nvPr/>
        </p:nvSpPr>
        <p:spPr>
          <a:xfrm>
            <a:off x="149400" y="6388560"/>
            <a:ext cx="8832600" cy="30924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152" name="CustomShape 6"/>
          <p:cNvSpPr/>
          <p:nvPr/>
        </p:nvSpPr>
        <p:spPr>
          <a:xfrm>
            <a:off x="152280" y="155520"/>
            <a:ext cx="8832600" cy="654660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153" name="Line 7"/>
          <p:cNvSpPr/>
          <p:nvPr/>
        </p:nvSpPr>
        <p:spPr>
          <a:xfrm>
            <a:off x="152280" y="1276560"/>
            <a:ext cx="8832960" cy="0"/>
          </a:xfrm>
          <a:prstGeom prst="line">
            <a:avLst/>
          </a:prstGeom>
          <a:ln w="9360">
            <a:solidFill>
              <a:srgbClr val="7B9899"/>
            </a:solidFill>
            <a:custDash>
              <a:ds d="105000" sp="35000"/>
            </a:custDash>
            <a:round/>
          </a:ln>
        </p:spPr>
      </p:sp>
      <p:sp>
        <p:nvSpPr>
          <p:cNvPr id="154" name="CustomShape 8"/>
          <p:cNvSpPr/>
          <p:nvPr/>
        </p:nvSpPr>
        <p:spPr>
          <a:xfrm>
            <a:off x="4267080" y="956160"/>
            <a:ext cx="609120" cy="609120"/>
          </a:xfrm>
          <a:prstGeom prst="ellipse">
            <a:avLst/>
          </a:prstGeom>
          <a:solidFill>
            <a:srgbClr val="FFFFFF"/>
          </a:solidFill>
          <a:ln w="15840">
            <a:noFill/>
          </a:ln>
        </p:spPr>
      </p:sp>
      <p:sp>
        <p:nvSpPr>
          <p:cNvPr id="155" name="CustomShape 9"/>
          <p:cNvSpPr/>
          <p:nvPr/>
        </p:nvSpPr>
        <p:spPr>
          <a:xfrm>
            <a:off x="4361760" y="1050480"/>
            <a:ext cx="420120" cy="420120"/>
          </a:xfrm>
          <a:prstGeom prst="ellipse">
            <a:avLst/>
          </a:prstGeom>
          <a:solidFill>
            <a:srgbClr val="FFFFFF"/>
          </a:solidFill>
          <a:ln w="50760">
            <a:solidFill>
              <a:srgbClr val="7B9899"/>
            </a:solidFill>
            <a:round/>
          </a:ln>
        </p:spPr>
      </p:sp>
      <p:sp>
        <p:nvSpPr>
          <p:cNvPr id="156" name="CustomShape 10"/>
          <p:cNvSpPr/>
          <p:nvPr/>
        </p:nvSpPr>
        <p:spPr>
          <a:xfrm>
            <a:off x="0" y="6705720"/>
            <a:ext cx="9143640" cy="1519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57" name="CustomShape 11"/>
          <p:cNvSpPr/>
          <p:nvPr/>
        </p:nvSpPr>
        <p:spPr>
          <a:xfrm>
            <a:off x="0" y="0"/>
            <a:ext cx="9143640" cy="1551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58" name="CustomShape 12"/>
          <p:cNvSpPr/>
          <p:nvPr/>
        </p:nvSpPr>
        <p:spPr>
          <a:xfrm>
            <a:off x="899172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59" name="CustomShape 13"/>
          <p:cNvSpPr/>
          <p:nvPr/>
        </p:nvSpPr>
        <p:spPr>
          <a:xfrm>
            <a:off x="0" y="0"/>
            <a:ext cx="151920" cy="68576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60" name="CustomShape 14"/>
          <p:cNvSpPr/>
          <p:nvPr/>
        </p:nvSpPr>
        <p:spPr>
          <a:xfrm>
            <a:off x="146160" y="6391800"/>
            <a:ext cx="8832600" cy="309240"/>
          </a:xfrm>
          <a:prstGeom prst="rect">
            <a:avLst/>
          </a:prstGeom>
          <a:solidFill>
            <a:srgbClr val="8CADAE"/>
          </a:solidFill>
          <a:ln w="9360">
            <a:noFill/>
          </a:ln>
        </p:spPr>
      </p:sp>
      <p:sp>
        <p:nvSpPr>
          <p:cNvPr id="161" name="CustomShape 15"/>
          <p:cNvSpPr/>
          <p:nvPr/>
        </p:nvSpPr>
        <p:spPr>
          <a:xfrm>
            <a:off x="152280" y="158400"/>
            <a:ext cx="8832600" cy="6546600"/>
          </a:xfrm>
          <a:prstGeom prst="rect">
            <a:avLst/>
          </a:prstGeom>
          <a:noFill/>
          <a:ln w="9360">
            <a:solidFill>
              <a:srgbClr val="7B9899"/>
            </a:solidFill>
            <a:miter/>
          </a:ln>
        </p:spPr>
      </p:sp>
      <p:sp>
        <p:nvSpPr>
          <p:cNvPr id="162" name="PlaceHolder 16"/>
          <p:cNvSpPr>
            <a:spLocks noGrp="1"/>
          </p:cNvSpPr>
          <p:nvPr>
            <p:ph type="dt"/>
          </p:nvPr>
        </p:nvSpPr>
        <p:spPr>
          <a:xfrm>
            <a:off x="5791320" y="6405120"/>
            <a:ext cx="3044520" cy="36540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IN" sz="1400">
                <a:solidFill>
                  <a:srgbClr val="FFFFFF"/>
                </a:solidFill>
                <a:latin typeface="Georgia"/>
              </a:rPr>
              <a:t>17/04/17</a:t>
            </a:r>
            <a:endParaRPr/>
          </a:p>
        </p:txBody>
      </p:sp>
      <p:sp>
        <p:nvSpPr>
          <p:cNvPr id="163" name="PlaceHolder 17"/>
          <p:cNvSpPr>
            <a:spLocks noGrp="1"/>
          </p:cNvSpPr>
          <p:nvPr>
            <p:ph type="ftr"/>
          </p:nvPr>
        </p:nvSpPr>
        <p:spPr>
          <a:xfrm>
            <a:off x="304920" y="6410880"/>
            <a:ext cx="3580920" cy="36540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64" name="PlaceHolder 18"/>
          <p:cNvSpPr>
            <a:spLocks noGrp="1"/>
          </p:cNvSpPr>
          <p:nvPr>
            <p:ph type="sldNum"/>
          </p:nvPr>
        </p:nvSpPr>
        <p:spPr>
          <a:xfrm>
            <a:off x="4267080" y="6324480"/>
            <a:ext cx="609120" cy="441000"/>
          </a:xfrm>
          <a:prstGeom prst="rect">
            <a:avLst/>
          </a:prstGeom>
        </p:spPr>
        <p:txBody>
          <a:bodyPr lIns="45720" tIns="45000" rIns="45720" bIns="45000" anchor="ctr"/>
          <a:lstStyle/>
          <a:p>
            <a:pPr>
              <a:lnSpc>
                <a:spcPct val="100000"/>
              </a:lnSpc>
            </a:pPr>
            <a:fld id="{503F7B03-86C0-4690-B9D7-1992885BA4CA}" type="slidenum">
              <a:rPr lang="en-IN" sz="1600">
                <a:solidFill>
                  <a:srgbClr val="E1E1E1"/>
                </a:solidFill>
                <a:latin typeface="Georgia"/>
              </a:rPr>
              <a:pPr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165" name="PlaceHolder 1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Georgia"/>
              </a:rPr>
              <a:t>Click to edit the title text format</a:t>
            </a:r>
            <a:endParaRPr/>
          </a:p>
        </p:txBody>
      </p:sp>
      <p:sp>
        <p:nvSpPr>
          <p:cNvPr id="166" name="PlaceHolder 2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700">
                <a:latin typeface="Georgi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Georgi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Georgi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Georgi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Georgi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Georgi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Georgia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762120" y="2895480"/>
            <a:ext cx="7770960" cy="91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8000" b="1">
                <a:solidFill>
                  <a:srgbClr val="646B86"/>
                </a:solidFill>
                <a:latin typeface="Georgia"/>
              </a:rPr>
              <a:t>Java script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914400" y="609480"/>
            <a:ext cx="7770960" cy="99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8000">
                <a:solidFill>
                  <a:srgbClr val="D16349"/>
                </a:solidFill>
                <a:latin typeface="Georgia"/>
              </a:rPr>
              <a:t>UNIT-5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Unlike HTML, JavaScript is case sensitive.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Dot Syntax is used to combine terms.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Georgia"/>
              </a:rPr>
              <a:t> e.g ., </a:t>
            </a:r>
            <a:r>
              <a:rPr lang="en-IN" sz="2200" b="1">
                <a:solidFill>
                  <a:srgbClr val="FF0000"/>
                </a:solidFill>
                <a:latin typeface="Courier New"/>
              </a:rPr>
              <a:t>document.write("Hello World")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Certain characters and terms are reserved.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JavaScript is simple text (ASCII).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8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Java script Syntax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39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1447920"/>
            <a:ext cx="8075880" cy="5027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4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38080" y="1600200"/>
            <a:ext cx="7466040" cy="4722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String Object</a:t>
            </a:r>
            <a:endParaRPr/>
          </a:p>
        </p:txBody>
      </p:sp>
      <p:pic>
        <p:nvPicPr>
          <p:cNvPr id="4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523880"/>
            <a:ext cx="8228160" cy="4494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40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1447920"/>
            <a:ext cx="8075880" cy="5027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FF0000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40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447920"/>
            <a:ext cx="8380440" cy="479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FF0000"/>
                </a:solidFill>
                <a:latin typeface="Georgia"/>
              </a:rPr>
              <a:t>Math</a:t>
            </a:r>
            <a:endParaRPr/>
          </a:p>
        </p:txBody>
      </p:sp>
      <p:pic>
        <p:nvPicPr>
          <p:cNvPr id="40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920"/>
            <a:ext cx="8304480" cy="4951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41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1447920"/>
            <a:ext cx="8151840" cy="5027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FF0000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41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920"/>
            <a:ext cx="8304480" cy="479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301680" y="304920"/>
            <a:ext cx="8534160" cy="68256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200" b="1">
                <a:solidFill>
                  <a:srgbClr val="7B9899"/>
                </a:solidFill>
                <a:latin typeface="Georgia"/>
              </a:rPr>
              <a:t> 
Document Object Model</a:t>
            </a:r>
            <a:endParaRPr/>
          </a:p>
        </p:txBody>
      </p:sp>
      <p:sp>
        <p:nvSpPr>
          <p:cNvPr id="414" name="TextShape 2"/>
          <p:cNvSpPr txBox="1"/>
          <p:nvPr/>
        </p:nvSpPr>
        <p:spPr>
          <a:xfrm>
            <a:off x="301680" y="1295280"/>
            <a:ext cx="8503560" cy="48031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When a web page is loaded, the browser creates a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D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ocument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O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bject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M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odel of the page.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JavaScript arranges objects in a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Document Object Model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 or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DOM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components of web pages are represented by objects that are organized into hierarchical manner, called DOM.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hierarchical structure is represented as parent-child relationship.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Top of the object hierarchy is Window object- which represents the entire browser window that displays the document.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A Part of the Document Object Model</a:t>
            </a:r>
            <a:endParaRPr/>
          </a:p>
        </p:txBody>
      </p:sp>
      <p:sp>
        <p:nvSpPr>
          <p:cNvPr id="416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7" name="CustomShape 3"/>
          <p:cNvSpPr/>
          <p:nvPr/>
        </p:nvSpPr>
        <p:spPr>
          <a:xfrm>
            <a:off x="4160880" y="2362320"/>
            <a:ext cx="889920" cy="24768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window  </a:t>
            </a:r>
            <a:endParaRPr/>
          </a:p>
        </p:txBody>
      </p:sp>
      <p:sp>
        <p:nvSpPr>
          <p:cNvPr id="418" name="CustomShape 4"/>
          <p:cNvSpPr/>
          <p:nvPr/>
        </p:nvSpPr>
        <p:spPr>
          <a:xfrm>
            <a:off x="397548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document</a:t>
            </a:r>
            <a:endParaRPr/>
          </a:p>
        </p:txBody>
      </p:sp>
      <p:sp>
        <p:nvSpPr>
          <p:cNvPr id="419" name="CustomShape 5"/>
          <p:cNvSpPr/>
          <p:nvPr/>
        </p:nvSpPr>
        <p:spPr>
          <a:xfrm>
            <a:off x="147744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event</a:t>
            </a:r>
            <a:endParaRPr/>
          </a:p>
        </p:txBody>
      </p:sp>
      <p:sp>
        <p:nvSpPr>
          <p:cNvPr id="420" name="CustomShape 6"/>
          <p:cNvSpPr/>
          <p:nvPr/>
        </p:nvSpPr>
        <p:spPr>
          <a:xfrm>
            <a:off x="22860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frame</a:t>
            </a:r>
            <a:endParaRPr/>
          </a:p>
        </p:txBody>
      </p:sp>
      <p:sp>
        <p:nvSpPr>
          <p:cNvPr id="421" name="CustomShape 7"/>
          <p:cNvSpPr/>
          <p:nvPr/>
        </p:nvSpPr>
        <p:spPr>
          <a:xfrm>
            <a:off x="272664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history</a:t>
            </a:r>
            <a:endParaRPr/>
          </a:p>
        </p:txBody>
      </p:sp>
      <p:sp>
        <p:nvSpPr>
          <p:cNvPr id="422" name="CustomShape 8"/>
          <p:cNvSpPr/>
          <p:nvPr/>
        </p:nvSpPr>
        <p:spPr>
          <a:xfrm>
            <a:off x="522432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location</a:t>
            </a:r>
            <a:endParaRPr/>
          </a:p>
        </p:txBody>
      </p:sp>
      <p:sp>
        <p:nvSpPr>
          <p:cNvPr id="423" name="CustomShape 9"/>
          <p:cNvSpPr/>
          <p:nvPr/>
        </p:nvSpPr>
        <p:spPr>
          <a:xfrm>
            <a:off x="647316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navigator</a:t>
            </a:r>
            <a:endParaRPr/>
          </a:p>
        </p:txBody>
      </p:sp>
      <p:sp>
        <p:nvSpPr>
          <p:cNvPr id="424" name="CustomShape 10"/>
          <p:cNvSpPr/>
          <p:nvPr/>
        </p:nvSpPr>
        <p:spPr>
          <a:xfrm>
            <a:off x="7722360" y="3160080"/>
            <a:ext cx="889920" cy="2656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screen</a:t>
            </a:r>
            <a:endParaRPr/>
          </a:p>
        </p:txBody>
      </p:sp>
      <p:sp>
        <p:nvSpPr>
          <p:cNvPr id="425" name="CustomShape 11"/>
          <p:cNvSpPr/>
          <p:nvPr/>
        </p:nvSpPr>
        <p:spPr>
          <a:xfrm rot="16200000">
            <a:off x="4237200" y="2793240"/>
            <a:ext cx="549720" cy="18504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26" name="CustomShape 12"/>
          <p:cNvSpPr/>
          <p:nvPr/>
        </p:nvSpPr>
        <p:spPr>
          <a:xfrm rot="16200000">
            <a:off x="2988720" y="1544400"/>
            <a:ext cx="549720" cy="268308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27" name="CustomShape 13"/>
          <p:cNvSpPr/>
          <p:nvPr/>
        </p:nvSpPr>
        <p:spPr>
          <a:xfrm rot="16200000">
            <a:off x="2363760" y="919800"/>
            <a:ext cx="549720" cy="393192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28" name="CustomShape 14"/>
          <p:cNvSpPr/>
          <p:nvPr/>
        </p:nvSpPr>
        <p:spPr>
          <a:xfrm rot="16200000">
            <a:off x="3612960" y="2168640"/>
            <a:ext cx="549720" cy="143424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29" name="CustomShape 15"/>
          <p:cNvSpPr/>
          <p:nvPr/>
        </p:nvSpPr>
        <p:spPr>
          <a:xfrm rot="16200000" flipH="1">
            <a:off x="4861800" y="2354040"/>
            <a:ext cx="549720" cy="106308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30" name="CustomShape 16"/>
          <p:cNvSpPr/>
          <p:nvPr/>
        </p:nvSpPr>
        <p:spPr>
          <a:xfrm rot="16200000" flipH="1">
            <a:off x="5486760" y="1729440"/>
            <a:ext cx="549720" cy="231192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31" name="CustomShape 17"/>
          <p:cNvSpPr/>
          <p:nvPr/>
        </p:nvSpPr>
        <p:spPr>
          <a:xfrm rot="16200000" flipH="1">
            <a:off x="6111000" y="1104840"/>
            <a:ext cx="549720" cy="3561120"/>
          </a:xfrm>
          <a:prstGeom prst="bentConnector3">
            <a:avLst>
              <a:gd name="adj1" fmla="val 49875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32" name="CustomShape 18"/>
          <p:cNvSpPr/>
          <p:nvPr/>
        </p:nvSpPr>
        <p:spPr>
          <a:xfrm>
            <a:off x="319788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form</a:t>
            </a:r>
            <a:endParaRPr/>
          </a:p>
        </p:txBody>
      </p:sp>
      <p:sp>
        <p:nvSpPr>
          <p:cNvPr id="433" name="CustomShape 19"/>
          <p:cNvSpPr/>
          <p:nvPr/>
        </p:nvSpPr>
        <p:spPr>
          <a:xfrm rot="5400000">
            <a:off x="3534120" y="3535200"/>
            <a:ext cx="997200" cy="7772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34" name="CustomShape 20"/>
          <p:cNvSpPr/>
          <p:nvPr/>
        </p:nvSpPr>
        <p:spPr>
          <a:xfrm>
            <a:off x="430920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image</a:t>
            </a:r>
            <a:endParaRPr/>
          </a:p>
        </p:txBody>
      </p:sp>
      <p:sp>
        <p:nvSpPr>
          <p:cNvPr id="435" name="CustomShape 21"/>
          <p:cNvSpPr/>
          <p:nvPr/>
        </p:nvSpPr>
        <p:spPr>
          <a:xfrm>
            <a:off x="534816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link</a:t>
            </a:r>
            <a:endParaRPr/>
          </a:p>
        </p:txBody>
      </p:sp>
      <p:sp>
        <p:nvSpPr>
          <p:cNvPr id="436" name="CustomShape 22"/>
          <p:cNvSpPr/>
          <p:nvPr/>
        </p:nvSpPr>
        <p:spPr>
          <a:xfrm>
            <a:off x="646092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style</a:t>
            </a:r>
            <a:endParaRPr/>
          </a:p>
        </p:txBody>
      </p:sp>
      <p:sp>
        <p:nvSpPr>
          <p:cNvPr id="437" name="CustomShape 23"/>
          <p:cNvSpPr/>
          <p:nvPr/>
        </p:nvSpPr>
        <p:spPr>
          <a:xfrm>
            <a:off x="749952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tag</a:t>
            </a:r>
            <a:endParaRPr/>
          </a:p>
        </p:txBody>
      </p:sp>
      <p:sp>
        <p:nvSpPr>
          <p:cNvPr id="438" name="CustomShape 24"/>
          <p:cNvSpPr/>
          <p:nvPr/>
        </p:nvSpPr>
        <p:spPr>
          <a:xfrm>
            <a:off x="2157840" y="4423680"/>
            <a:ext cx="889920" cy="26568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anchor</a:t>
            </a:r>
            <a:endParaRPr/>
          </a:p>
        </p:txBody>
      </p:sp>
      <p:sp>
        <p:nvSpPr>
          <p:cNvPr id="439" name="CustomShape 25"/>
          <p:cNvSpPr/>
          <p:nvPr/>
        </p:nvSpPr>
        <p:spPr>
          <a:xfrm>
            <a:off x="52524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button</a:t>
            </a:r>
            <a:endParaRPr/>
          </a:p>
        </p:txBody>
      </p:sp>
      <p:sp>
        <p:nvSpPr>
          <p:cNvPr id="440" name="CustomShape 26"/>
          <p:cNvSpPr/>
          <p:nvPr/>
        </p:nvSpPr>
        <p:spPr>
          <a:xfrm>
            <a:off x="156420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checkbox</a:t>
            </a:r>
            <a:endParaRPr/>
          </a:p>
        </p:txBody>
      </p:sp>
      <p:sp>
        <p:nvSpPr>
          <p:cNvPr id="441" name="CustomShape 27"/>
          <p:cNvSpPr/>
          <p:nvPr/>
        </p:nvSpPr>
        <p:spPr>
          <a:xfrm>
            <a:off x="364140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radio</a:t>
            </a:r>
            <a:endParaRPr/>
          </a:p>
        </p:txBody>
      </p:sp>
      <p:sp>
        <p:nvSpPr>
          <p:cNvPr id="442" name="CustomShape 28"/>
          <p:cNvSpPr/>
          <p:nvPr/>
        </p:nvSpPr>
        <p:spPr>
          <a:xfrm>
            <a:off x="468036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reset</a:t>
            </a:r>
            <a:endParaRPr/>
          </a:p>
        </p:txBody>
      </p:sp>
      <p:sp>
        <p:nvSpPr>
          <p:cNvPr id="443" name="CustomShape 29"/>
          <p:cNvSpPr/>
          <p:nvPr/>
        </p:nvSpPr>
        <p:spPr>
          <a:xfrm>
            <a:off x="571896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select</a:t>
            </a:r>
            <a:endParaRPr/>
          </a:p>
        </p:txBody>
      </p:sp>
      <p:sp>
        <p:nvSpPr>
          <p:cNvPr id="444" name="CustomShape 30"/>
          <p:cNvSpPr/>
          <p:nvPr/>
        </p:nvSpPr>
        <p:spPr>
          <a:xfrm>
            <a:off x="260280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input</a:t>
            </a:r>
            <a:endParaRPr/>
          </a:p>
        </p:txBody>
      </p:sp>
      <p:sp>
        <p:nvSpPr>
          <p:cNvPr id="445" name="CustomShape 31"/>
          <p:cNvSpPr/>
          <p:nvPr/>
        </p:nvSpPr>
        <p:spPr>
          <a:xfrm>
            <a:off x="675756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submit</a:t>
            </a:r>
            <a:endParaRPr/>
          </a:p>
        </p:txBody>
      </p:sp>
      <p:sp>
        <p:nvSpPr>
          <p:cNvPr id="446" name="CustomShape 32"/>
          <p:cNvSpPr/>
          <p:nvPr/>
        </p:nvSpPr>
        <p:spPr>
          <a:xfrm>
            <a:off x="7796520" y="5753880"/>
            <a:ext cx="889920" cy="265680"/>
          </a:xfrm>
          <a:prstGeom prst="rect">
            <a:avLst/>
          </a:prstGeom>
          <a:solidFill>
            <a:srgbClr val="FFCC66"/>
          </a:solidFill>
          <a:ln w="9360">
            <a:solidFill>
              <a:srgbClr val="000000"/>
            </a:solidFill>
            <a:miter/>
          </a:ln>
        </p:spPr>
        <p:txBody>
          <a:bodyPr wrap="none" lIns="182880" tIns="182880" rIns="182880" bIns="182880" anchor="ctr"/>
          <a:lstStyle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</a:rPr>
              <a:t>textarea</a:t>
            </a:r>
            <a:endParaRPr/>
          </a:p>
        </p:txBody>
      </p:sp>
      <p:sp>
        <p:nvSpPr>
          <p:cNvPr id="447" name="CustomShape 33"/>
          <p:cNvSpPr/>
          <p:nvPr/>
        </p:nvSpPr>
        <p:spPr>
          <a:xfrm rot="5400000">
            <a:off x="3012840" y="3015720"/>
            <a:ext cx="997200" cy="18172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48" name="CustomShape 34"/>
          <p:cNvSpPr/>
          <p:nvPr/>
        </p:nvSpPr>
        <p:spPr>
          <a:xfrm rot="5400000" flipH="1">
            <a:off x="4088160" y="3758040"/>
            <a:ext cx="997200" cy="3333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49" name="CustomShape 35"/>
          <p:cNvSpPr/>
          <p:nvPr/>
        </p:nvSpPr>
        <p:spPr>
          <a:xfrm rot="5400000" flipH="1">
            <a:off x="4607640" y="3238560"/>
            <a:ext cx="997200" cy="13723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0" name="CustomShape 36"/>
          <p:cNvSpPr/>
          <p:nvPr/>
        </p:nvSpPr>
        <p:spPr>
          <a:xfrm rot="5400000" flipH="1">
            <a:off x="5163480" y="2682360"/>
            <a:ext cx="997200" cy="24850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1" name="CustomShape 37"/>
          <p:cNvSpPr/>
          <p:nvPr/>
        </p:nvSpPr>
        <p:spPr>
          <a:xfrm rot="5400000" flipH="1">
            <a:off x="5682960" y="2162880"/>
            <a:ext cx="997200" cy="35240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2" name="CustomShape 38"/>
          <p:cNvSpPr/>
          <p:nvPr/>
        </p:nvSpPr>
        <p:spPr>
          <a:xfrm rot="5400000">
            <a:off x="1775520" y="3884400"/>
            <a:ext cx="1063800" cy="26722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3" name="CustomShape 39"/>
          <p:cNvSpPr/>
          <p:nvPr/>
        </p:nvSpPr>
        <p:spPr>
          <a:xfrm rot="5400000">
            <a:off x="2295000" y="4403880"/>
            <a:ext cx="1063800" cy="16333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4" name="CustomShape 40"/>
          <p:cNvSpPr/>
          <p:nvPr/>
        </p:nvSpPr>
        <p:spPr>
          <a:xfrm rot="5400000">
            <a:off x="2814480" y="4923360"/>
            <a:ext cx="1063800" cy="5947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5" name="CustomShape 41"/>
          <p:cNvSpPr/>
          <p:nvPr/>
        </p:nvSpPr>
        <p:spPr>
          <a:xfrm rot="5400000" flipH="1">
            <a:off x="3332520" y="4999320"/>
            <a:ext cx="1063800" cy="4431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6" name="CustomShape 42"/>
          <p:cNvSpPr/>
          <p:nvPr/>
        </p:nvSpPr>
        <p:spPr>
          <a:xfrm rot="5400000" flipH="1">
            <a:off x="3852000" y="4479840"/>
            <a:ext cx="1063800" cy="14821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7" name="CustomShape 43"/>
          <p:cNvSpPr/>
          <p:nvPr/>
        </p:nvSpPr>
        <p:spPr>
          <a:xfrm rot="5400000" flipH="1">
            <a:off x="4372200" y="3960720"/>
            <a:ext cx="1063800" cy="25207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8" name="CustomShape 44"/>
          <p:cNvSpPr/>
          <p:nvPr/>
        </p:nvSpPr>
        <p:spPr>
          <a:xfrm rot="5400000" flipH="1">
            <a:off x="4890600" y="3441240"/>
            <a:ext cx="1063800" cy="355932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59" name="CustomShape 45"/>
          <p:cNvSpPr/>
          <p:nvPr/>
        </p:nvSpPr>
        <p:spPr>
          <a:xfrm rot="5400000" flipH="1">
            <a:off x="5410080" y="2921760"/>
            <a:ext cx="1063800" cy="459828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/>
          </a:ln>
        </p:spPr>
      </p:sp>
      <p:sp>
        <p:nvSpPr>
          <p:cNvPr id="460" name="CustomShape 46"/>
          <p:cNvSpPr/>
          <p:nvPr/>
        </p:nvSpPr>
        <p:spPr>
          <a:xfrm>
            <a:off x="457200" y="1523880"/>
            <a:ext cx="8686440" cy="912600"/>
          </a:xfrm>
          <a:prstGeom prst="rect">
            <a:avLst/>
          </a:prstGeom>
          <a:solidFill>
            <a:srgbClr val="FFFF00"/>
          </a:solidFill>
          <a:ln w="9360"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</a:rPr>
              <a:t>This figure shows a section of the entire Document Object Model (DOM). 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Georgia"/>
              </a:rPr>
              <a:t>The full DOM would be a much larger figure.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Methods are actions applied to particular objects.  Methods are what objects can do.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Georgia"/>
              </a:rPr>
              <a:t>e.g.,  </a:t>
            </a:r>
            <a:r>
              <a:rPr lang="en-IN" sz="2200" b="1">
                <a:solidFill>
                  <a:srgbClr val="FF0000"/>
                </a:solidFill>
                <a:latin typeface="Courier New"/>
              </a:rPr>
              <a:t>document.write(”Hello World")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 b="1">
                <a:solidFill>
                  <a:srgbClr val="FF0000"/>
                </a:solidFill>
                <a:latin typeface="Courier New"/>
              </a:rPr>
              <a:t>document</a:t>
            </a:r>
            <a:r>
              <a:rPr lang="en-IN" sz="2200">
                <a:solidFill>
                  <a:srgbClr val="FF0000"/>
                </a:solidFill>
                <a:latin typeface="Georgia"/>
              </a:rPr>
              <a:t> </a:t>
            </a:r>
            <a:r>
              <a:rPr lang="en-IN" sz="2200">
                <a:solidFill>
                  <a:srgbClr val="646B86"/>
                </a:solidFill>
                <a:latin typeface="Georgia"/>
              </a:rPr>
              <a:t>is the object.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 b="1">
                <a:solidFill>
                  <a:srgbClr val="FF0000"/>
                </a:solidFill>
                <a:latin typeface="Courier New"/>
              </a:rPr>
              <a:t>write</a:t>
            </a:r>
            <a:r>
              <a:rPr lang="en-IN" sz="2200">
                <a:solidFill>
                  <a:srgbClr val="FF0000"/>
                </a:solidFill>
                <a:latin typeface="Georgia"/>
              </a:rPr>
              <a:t> </a:t>
            </a:r>
            <a:r>
              <a:rPr lang="en-IN" sz="2200">
                <a:solidFill>
                  <a:srgbClr val="646B86"/>
                </a:solidFill>
                <a:latin typeface="Georgia"/>
              </a:rPr>
              <a:t>is the method.           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Methods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DOM Hierarchy</a:t>
            </a:r>
            <a:endParaRPr/>
          </a:p>
        </p:txBody>
      </p:sp>
      <p:sp>
        <p:nvSpPr>
          <p:cNvPr id="462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Georgia"/>
              </a:rPr>
              <a:t>The topmost object in the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hierarchy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 is the window object, which contains the other objects in the list, such as the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current frame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history list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and the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Web page document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Georgia"/>
              </a:rPr>
              <a:t>The Web page document contains its own set of objects, including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links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anchors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and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forms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800">
                <a:solidFill>
                  <a:srgbClr val="000000"/>
                </a:solidFill>
                <a:latin typeface="Georgia"/>
              </a:rPr>
              <a:t>Within each form are form objects, such as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input boxes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radio buttons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, or </a:t>
            </a:r>
            <a:r>
              <a:rPr lang="en-US" sz="2800" b="1">
                <a:solidFill>
                  <a:srgbClr val="000000"/>
                </a:solidFill>
                <a:latin typeface="Georgia"/>
              </a:rPr>
              <a:t>selection lists</a:t>
            </a:r>
            <a:r>
              <a:rPr lang="en-US" sz="28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Object Names and Browsers</a:t>
            </a:r>
            <a:endParaRPr/>
          </a:p>
        </p:txBody>
      </p:sp>
      <p:sp>
        <p:nvSpPr>
          <p:cNvPr id="464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Include the DOM hierarchy when referring to an object 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     i.e  document.write(“Hello World”);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    It is actually like this: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      window.document.write(“Hello World”);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Some browsers cannot interpret the object names without the complete hierarchy.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 b="1">
                <a:solidFill>
                  <a:srgbClr val="7B9899"/>
                </a:solidFill>
                <a:latin typeface="Georgia"/>
              </a:rPr>
              <a:t>What is the DOM?</a:t>
            </a:r>
            <a:endParaRPr/>
          </a:p>
        </p:txBody>
      </p:sp>
      <p:sp>
        <p:nvSpPr>
          <p:cNvPr id="466" name="TextShape 2"/>
          <p:cNvSpPr txBox="1"/>
          <p:nvPr/>
        </p:nvSpPr>
        <p:spPr>
          <a:xfrm>
            <a:off x="301680" y="1371600"/>
            <a:ext cx="8503560" cy="5105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The DOM is a W3C (World Wide Web Consortium) standard.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The DOM defines a standard for accessing documents: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i="1" dirty="0">
                <a:solidFill>
                  <a:srgbClr val="000000"/>
                </a:solidFill>
                <a:latin typeface="Georgia"/>
              </a:rPr>
              <a:t>"The W3C Document Object Model (DOM) is a platform and language-neutral interface that allows programs and scripts to dynamically access and update the content, structure, and style of a document."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The W3C DOM standard is separated into 3 different parts: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Core DOM - standard model for all document types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XML DOM - standard model for XML documents</a:t>
            </a:r>
            <a:endParaRPr sz="1600"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HTML DOM - standard model for HTML documents</a:t>
            </a:r>
            <a:endParaRPr sz="1600"/>
          </a:p>
          <a:p>
            <a:pPr>
              <a:lnSpc>
                <a:spcPct val="100000"/>
              </a:lnSpc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DOM</a:t>
            </a:r>
            <a:endParaRPr/>
          </a:p>
        </p:txBody>
      </p:sp>
      <p:sp>
        <p:nvSpPr>
          <p:cNvPr id="468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According to the DOM, everything in an HTML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 is a node.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DOM says: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entire document is a document node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Every HTML element is an element node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text in the HTML elements are text nodes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Every HTML attribute is an attribute node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Comments are comment nodes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HTML DOM</a:t>
            </a:r>
            <a:endParaRPr/>
          </a:p>
        </p:txBody>
      </p:sp>
      <p:pic>
        <p:nvPicPr>
          <p:cNvPr id="47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1600200"/>
            <a:ext cx="8076960" cy="4571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10120" cy="5990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228600"/>
            <a:ext cx="8457840" cy="6095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380880"/>
            <a:ext cx="8305560" cy="58669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457200"/>
            <a:ext cx="8076960" cy="5433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1680" y="228600"/>
            <a:ext cx="8000640" cy="5967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80880" y="1600200"/>
            <a:ext cx="8609040" cy="449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Scripts in HTML must be inserted between &lt;script&gt; and &lt;/script&gt; tags.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Scripts can be put in the &lt;body&gt; and in the &lt;head&gt; section of an HTML page.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&lt;script&gt; and &lt;/script&gt; tells where the JavaScript starts and ends.</a:t>
            </a:r>
            <a:endParaRPr/>
          </a:p>
        </p:txBody>
      </p:sp>
      <p:sp>
        <p:nvSpPr>
          <p:cNvPr id="22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Java Script in HTML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380880"/>
            <a:ext cx="8610120" cy="54907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2880" y="695160"/>
            <a:ext cx="8057880" cy="54669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380880"/>
            <a:ext cx="8305560" cy="5748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Working with Object Properties</a:t>
            </a:r>
            <a:endParaRPr/>
          </a:p>
        </p:txBody>
      </p:sp>
      <p:sp>
        <p:nvSpPr>
          <p:cNvPr id="480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Each object in JavaScript has properties associated with it.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number of properties depends on the particular object; some objects have only a few properties, while others have many.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As with object names, certain keywords identify properties.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endParaRPr/>
          </a:p>
        </p:txBody>
      </p:sp>
      <p:pic>
        <p:nvPicPr>
          <p:cNvPr id="482" name="Picture 481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04920"/>
            <a:ext cx="8534520" cy="622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8800" b="1">
                <a:solidFill>
                  <a:srgbClr val="FF0000"/>
                </a:solidFill>
                <a:latin typeface="Georgia"/>
              </a:rPr>
              <a:t>Properties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304920"/>
            <a:ext cx="8457840" cy="6324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9600" b="1">
                <a:solidFill>
                  <a:srgbClr val="FF0000"/>
                </a:solidFill>
                <a:latin typeface="Georgia"/>
              </a:rPr>
              <a:t>Method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686440" cy="6324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The document Object</a:t>
            </a:r>
            <a:endParaRPr/>
          </a:p>
        </p:txBody>
      </p:sp>
      <p:sp>
        <p:nvSpPr>
          <p:cNvPr id="488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Using this object it is possible to control certain aspects of the current document like background, foreground &amp; link colors.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Document.bgcolor=“008000”;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Document.fgcolor=“#FAF159”;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Document.linkcolor=“red”;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Document.write(“hello there”);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Document.write(“&lt;a href=“jsdemo.html”&gt; JSDemo &lt;/a&gt;”);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09480" y="304920"/>
            <a:ext cx="7770960" cy="836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How to Insert JS Code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In HTML document can be inserted anywhere, i.e. in HEAD &amp; in BODY.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2 ways to insert JS in HTML page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Embedded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External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33520" y="2286000"/>
            <a:ext cx="777204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4400" b="1">
                <a:solidFill>
                  <a:srgbClr val="FF0000"/>
                </a:solidFill>
                <a:latin typeface="Georgia"/>
              </a:rPr>
              <a:t>Resize window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457200" y="228600"/>
            <a:ext cx="8305560" cy="632412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&lt;!DOCTYPE html&gt;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&lt;html&gt;&lt;head&gt;&lt;script&gt;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 w;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function 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openwindow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{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w=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window.open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('','', 'width=100,height=100');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Georgia"/>
              </a:rPr>
              <a:t>w.focus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}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function 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myFunction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{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Georgia"/>
              </a:rPr>
              <a:t>w.resizeTo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(1000,1000);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 err="1">
                <a:solidFill>
                  <a:srgbClr val="000000"/>
                </a:solidFill>
                <a:latin typeface="Georgia"/>
              </a:rPr>
              <a:t>w.focus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}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&lt;/script&gt;&lt;/head&gt;&lt;body&gt;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&lt;button 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onclick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="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openwindow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()"&gt;Create window&lt;/button&gt;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&lt;button 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onclick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="</a:t>
            </a:r>
            <a:r>
              <a:rPr lang="en-US" sz="2400" dirty="0" err="1">
                <a:solidFill>
                  <a:srgbClr val="000000"/>
                </a:solidFill>
                <a:latin typeface="Georgia"/>
              </a:rPr>
              <a:t>myFunction</a:t>
            </a:r>
            <a:r>
              <a:rPr lang="en-US" sz="2400" dirty="0">
                <a:solidFill>
                  <a:srgbClr val="000000"/>
                </a:solidFill>
                <a:latin typeface="Georgia"/>
              </a:rPr>
              <a:t>()"&gt;Resize window&lt;/button&gt;</a:t>
            </a:r>
            <a:endParaRPr sz="1050"/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Georgia"/>
              </a:rPr>
              <a:t>&lt;/body&gt;&lt;/html&gt;</a:t>
            </a:r>
            <a:endParaRPr sz="1050"/>
          </a:p>
          <a:p>
            <a:pPr>
              <a:lnSpc>
                <a:spcPct val="100000"/>
              </a:lnSpc>
            </a:pPr>
            <a:endParaRPr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800" b="1">
                <a:solidFill>
                  <a:srgbClr val="FF0000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49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371600"/>
            <a:ext cx="4404960" cy="2361960"/>
          </a:xfrm>
          <a:prstGeom prst="rect">
            <a:avLst/>
          </a:prstGeom>
          <a:ln w="9360">
            <a:noFill/>
          </a:ln>
        </p:spPr>
      </p:pic>
      <p:pic>
        <p:nvPicPr>
          <p:cNvPr id="493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38080" y="3733920"/>
            <a:ext cx="1676160" cy="1810080"/>
          </a:xfrm>
          <a:prstGeom prst="rect">
            <a:avLst/>
          </a:prstGeom>
          <a:ln w="9360">
            <a:noFill/>
          </a:ln>
        </p:spPr>
      </p:pic>
      <p:pic>
        <p:nvPicPr>
          <p:cNvPr id="49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0" y="2514600"/>
            <a:ext cx="4800240" cy="40381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Example- to access form fields</a:t>
            </a:r>
            <a:endParaRPr/>
          </a:p>
        </p:txBody>
      </p:sp>
      <p:sp>
        <p:nvSpPr>
          <p:cNvPr id="496" name="TextShape 2"/>
          <p:cNvSpPr txBox="1"/>
          <p:nvPr/>
        </p:nvSpPr>
        <p:spPr>
          <a:xfrm>
            <a:off x="301680" y="1527120"/>
            <a:ext cx="884232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Ex. A form can be constructed with 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&lt;form name="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userDetails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" 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onSubmit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="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processForm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()"&gt; 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Enter First Name:&lt;input type="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text“ name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="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fname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"/&gt; &lt;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br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Enter Last Name :&lt;input type="text" name="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lname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"/&gt; &lt;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br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&lt;input type="submit" name="submit"/&gt;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&lt;/form&gt;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Cont..</a:t>
            </a:r>
            <a:endParaRPr/>
          </a:p>
        </p:txBody>
      </p:sp>
      <p:sp>
        <p:nvSpPr>
          <p:cNvPr id="498" name="TextShape 2"/>
          <p:cNvSpPr txBox="1"/>
          <p:nvPr/>
        </p:nvSpPr>
        <p:spPr>
          <a:xfrm>
            <a:off x="301680" y="1371600"/>
            <a:ext cx="8503560" cy="4727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Form can be accesed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document.formname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Individual elements can be accessed with,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      document.userDetails.fname.value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Forms &amp; Validation</a:t>
            </a:r>
            <a:endParaRPr/>
          </a:p>
        </p:txBody>
      </p:sp>
      <p:sp>
        <p:nvSpPr>
          <p:cNvPr id="500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HTML form validation can be performed automatically by the browser.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Form validation is the process of making sure that data supplied by the user using a form, meets the criteria set for collecting data from the user.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For example, if you are using a registration form, and you want your user to submit name, email id and address, you must use a code (in JavaScript or in any other language) to check whether user entered a name containing alphabets only, a valid email address and a proper address.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5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066680"/>
            <a:ext cx="8610120" cy="5257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endParaRPr/>
          </a:p>
        </p:txBody>
      </p:sp>
      <p:pic>
        <p:nvPicPr>
          <p:cNvPr id="50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1828800"/>
            <a:ext cx="8076960" cy="44193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Using Regular Expression for Validation</a:t>
            </a:r>
            <a:endParaRPr/>
          </a:p>
        </p:txBody>
      </p:sp>
      <p:sp>
        <p:nvSpPr>
          <p:cNvPr id="506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R.E.- sequence or pattern of characters that specifies a rule.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Regular expression become powerful tools for data validation.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Used to check data against a pattern or a rule very easily.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Typically used in web page to verify the input supplied by the user before sending it to the server.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R.E in JS</a:t>
            </a:r>
            <a:endParaRPr/>
          </a:p>
        </p:txBody>
      </p:sp>
      <p:sp>
        <p:nvSpPr>
          <p:cNvPr id="508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  exp=/pattern/;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Start with ^ , ends with $- known as meta characters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\d-  digits, \w- alphanumeric,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 + means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1 or more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occurrence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 *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means 0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or more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occurrence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 ?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means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0 or 1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occurrence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 {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n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} means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e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xactly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n 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occurrence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 {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n,m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} means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range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Methods: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exec(),Match(),Test(),Search(),Replace(), Split()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1. Embedded</a:t>
            </a:r>
            <a:endParaRPr/>
          </a:p>
        </p:txBody>
      </p:sp>
      <p:sp>
        <p:nvSpPr>
          <p:cNvPr id="226" name="CustomShape 2"/>
          <p:cNvSpPr/>
          <p:nvPr/>
        </p:nvSpPr>
        <p:spPr>
          <a:xfrm>
            <a:off x="301680" y="1527120"/>
            <a:ext cx="8502480" cy="502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Can be embedded within an HTML document.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 script type=“text/javascript”&gt;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……….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   ……….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&lt;/script&gt; 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Also written as 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&lt;script language=“javascript” type=“text/javascript”&gt;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….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….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Ex. of Reg. Exp.</a:t>
            </a:r>
            <a:endParaRPr/>
          </a:p>
        </p:txBody>
      </p:sp>
      <p:sp>
        <p:nvSpPr>
          <p:cNvPr id="510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 ^\w{6,8}$- match any string having 6 -8 alphanumeric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^\d{1,2}$ - any no. from 0-99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All length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(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pass_len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==0 || 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pass_len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&gt;=min|| 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pass_len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&lt;=max)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All letter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-   /^[A-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Za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-z]+$/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Alphanumeric  -  /^[0-9a-zA-Z]+$/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All numeric 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- /^[0-9]+$/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511" name="CustomShape 3"/>
          <p:cNvSpPr/>
          <p:nvPr/>
        </p:nvSpPr>
        <p:spPr>
          <a:xfrm rot="10800000" flipV="1">
            <a:off x="228960" y="2602800"/>
            <a:ext cx="830556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Georgia"/>
              </a:rPr>
              <a:t>Match a JS Date- ^\d{2}\-\d{2}\-\d{4}$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Georgia"/>
              </a:rPr>
              <a:t>Phone no.- ^\d{2}\-\d{3}\- \d{7}$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Validating data</a:t>
            </a:r>
            <a:endParaRPr/>
          </a:p>
        </p:txBody>
      </p:sp>
      <p:sp>
        <p:nvSpPr>
          <p:cNvPr id="513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&lt;form name=“register”&gt;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	Enter Username: &lt;input type=“text” name=“uname”/&gt;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&lt;input type=“submit” value=“submit”  onClick=check() /&gt; &lt;/form&gt;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function check()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{ var name= /^[a-zA-Z]+$;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If(!(name.test(register.uname.value)) 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{ alert(“enter proper name”);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	return false;}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Else return true;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7B9899"/>
                </a:solidFill>
                <a:latin typeface="Georgia"/>
              </a:rPr>
              <a:t>Event</a:t>
            </a:r>
            <a:endParaRPr/>
          </a:p>
        </p:txBody>
      </p:sp>
      <p:sp>
        <p:nvSpPr>
          <p:cNvPr id="515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Basic purpose of JS is to provide interactivity to web pages.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It can be provided by responding to the user actions.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i.e. whenever user performs some tasks, it reacts by executing some piece of code.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set of tasks that users may perform on a web page  are called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interactive events or simply events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Ex. User clicks on a button, click event occurs.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Button is called source of the event.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Other ex. Mouse over link(mouseOver event),Form Submit event keystroke (keypress event), mouseDown event,so on…….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600" b="1">
                <a:solidFill>
                  <a:srgbClr val="7B9899"/>
                </a:solidFill>
                <a:latin typeface="Georgia"/>
              </a:rPr>
              <a:t>Event Handlers</a:t>
            </a:r>
            <a:endParaRPr/>
          </a:p>
        </p:txBody>
      </p:sp>
      <p:sp>
        <p:nvSpPr>
          <p:cNvPr id="519" name="TextShape 2"/>
          <p:cNvSpPr txBox="1"/>
          <p:nvPr/>
        </p:nvSpPr>
        <p:spPr>
          <a:xfrm>
            <a:off x="228600" y="1371600"/>
            <a:ext cx="8503560" cy="51051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JavaScript identifies an event and takes an action by executing some piece of code.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procedure of taking actions is called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event handling.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specific JS code that handles the event is called,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event handler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It can be any valid JS statements. Usually as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functions.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Event handler may be interactive or non-interactive, depending upon the type of event it handles.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JS identifies the event &amp; executes its handler.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Event works as a trigger, and handler is triggered by the event.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Syntax</a:t>
            </a:r>
            <a:endParaRPr/>
          </a:p>
        </p:txBody>
      </p:sp>
      <p:sp>
        <p:nvSpPr>
          <p:cNvPr id="521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The handler of the event for some element is specified by assigning it to the property of the element.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Ex. onEvent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For click event- onClick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Mouse over- onMouseOver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Cont…</a:t>
            </a:r>
            <a:endParaRPr/>
          </a:p>
        </p:txBody>
      </p:sp>
      <p:pic>
        <p:nvPicPr>
          <p:cNvPr id="52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305560" cy="4876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31250" r="50805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49780" t="32292" b="30208"/>
          <a:stretch>
            <a:fillRect/>
          </a:stretch>
        </p:blipFill>
        <p:spPr bwMode="auto">
          <a:xfrm>
            <a:off x="0" y="0"/>
            <a:ext cx="9075208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Window Events</a:t>
            </a:r>
            <a:endParaRPr/>
          </a:p>
        </p:txBody>
      </p:sp>
      <p:sp>
        <p:nvSpPr>
          <p:cNvPr id="531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onLoad-new page is starting up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onUnload- current page is closing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onResize-  being resized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onMove- being moved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onAbort – cancel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380880"/>
            <a:ext cx="8367480" cy="5533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2. External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&lt;script src=“external2.js”&gt;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&lt;/script&gt;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62120"/>
            <a:ext cx="8152920" cy="5257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04920"/>
            <a:ext cx="8534160" cy="6095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600" b="1">
                <a:solidFill>
                  <a:srgbClr val="FF0000"/>
                </a:solidFill>
                <a:latin typeface="Georgia"/>
              </a:rPr>
              <a:t>DHTML</a:t>
            </a:r>
            <a:endParaRPr/>
          </a:p>
        </p:txBody>
      </p:sp>
      <p:sp>
        <p:nvSpPr>
          <p:cNvPr id="536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b="1">
                <a:solidFill>
                  <a:srgbClr val="000000"/>
                </a:solidFill>
                <a:latin typeface="Georgia"/>
              </a:rPr>
              <a:t>Dynamic HTML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, or </a:t>
            </a:r>
            <a:r>
              <a:rPr lang="en-US" sz="2700" b="1">
                <a:solidFill>
                  <a:srgbClr val="000000"/>
                </a:solidFill>
                <a:latin typeface="Georgia"/>
              </a:rPr>
              <a:t>DHTML</a:t>
            </a:r>
            <a:r>
              <a:rPr lang="en-US" sz="2700">
                <a:solidFill>
                  <a:srgbClr val="000000"/>
                </a:solidFill>
                <a:latin typeface="Georgia"/>
              </a:rPr>
              <a:t>, is an umbrella term for a collection of technologies used together to create interactive and animated web sites by using a combination of a static markup language(such as HTML), a client-side scripting language (such as JavaScript), a presentation definition language (such as CSS), and the Document Object Model.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The image object</a:t>
            </a:r>
            <a:endParaRPr/>
          </a:p>
        </p:txBody>
      </p:sp>
      <p:sp>
        <p:nvSpPr>
          <p:cNvPr id="538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By associating an image and an Image object it is possible to control images better using caching.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Image object is created 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     anImage=new Image();</a:t>
            </a:r>
            <a:endParaRPr/>
          </a:p>
          <a:p>
            <a:pPr>
              <a:lnSpc>
                <a:spcPct val="100000"/>
              </a:lnSpc>
            </a:pPr>
            <a:r>
              <a:rPr lang="en-US" sz="2700">
                <a:solidFill>
                  <a:srgbClr val="000000"/>
                </a:solidFill>
                <a:latin typeface="Georgia"/>
              </a:rPr>
              <a:t>	anImage.src=“abc.jpg”;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Properties of image: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>
                <a:solidFill>
                  <a:srgbClr val="000000"/>
                </a:solidFill>
                <a:latin typeface="Georgia"/>
              </a:rPr>
              <a:t>Border, complete,height,hspace,lowsrc, name,  src, vspace, width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2840" t="43750" r="30893" b="14583"/>
          <a:stretch>
            <a:fillRect/>
          </a:stretch>
        </p:blipFill>
        <p:spPr bwMode="auto">
          <a:xfrm>
            <a:off x="0" y="304800"/>
            <a:ext cx="90297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TextShape 1"/>
          <p:cNvSpPr txBox="1"/>
          <p:nvPr/>
        </p:nvSpPr>
        <p:spPr>
          <a:xfrm>
            <a:off x="301680" y="228600"/>
            <a:ext cx="8534160" cy="758520"/>
          </a:xfrm>
          <a:prstGeom prst="rect">
            <a:avLst/>
          </a:prstGeom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3300">
                <a:solidFill>
                  <a:srgbClr val="7B9899"/>
                </a:solidFill>
                <a:latin typeface="Georgia"/>
              </a:rPr>
              <a:t>Controlling your browser</a:t>
            </a:r>
            <a:endParaRPr/>
          </a:p>
        </p:txBody>
      </p:sp>
      <p:sp>
        <p:nvSpPr>
          <p:cNvPr id="540" name="TextShape 2"/>
          <p:cNvSpPr txBox="1"/>
          <p:nvPr/>
        </p:nvSpPr>
        <p:spPr>
          <a:xfrm>
            <a:off x="301680" y="1527120"/>
            <a:ext cx="8503560" cy="45716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The window has some useful features that can use to control browser.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Ex. To open a new window without disturbing the current window content.</a:t>
            </a:r>
            <a:endParaRPr/>
          </a:p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000000"/>
                </a:solidFill>
                <a:latin typeface="Georgia"/>
              </a:rPr>
              <a:t>        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mywindow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=</a:t>
            </a:r>
            <a:r>
              <a:rPr lang="en-US" sz="2700" dirty="0" err="1">
                <a:solidFill>
                  <a:srgbClr val="000000"/>
                </a:solidFill>
                <a:latin typeface="Georgia"/>
              </a:rPr>
              <a:t>window.open</a:t>
            </a:r>
            <a:r>
              <a:rPr lang="en-US" sz="2700" dirty="0">
                <a:solidFill>
                  <a:srgbClr val="000000"/>
                </a:solidFill>
                <a:latin typeface="Georgia"/>
              </a:rPr>
              <a:t>(“js2.html”,”jsdemo”,”width=500,height=300,scrollbars=yes”);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04920" y="228600"/>
            <a:ext cx="8533080" cy="91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Comment  in JS</a:t>
            </a:r>
            <a:endParaRPr/>
          </a:p>
        </p:txBody>
      </p:sp>
      <p:pic>
        <p:nvPicPr>
          <p:cNvPr id="23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527120"/>
            <a:ext cx="7923240" cy="4570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400" b="1">
                <a:solidFill>
                  <a:srgbClr val="595959"/>
                </a:solidFill>
                <a:latin typeface="Georgia"/>
              </a:rPr>
              <a:t>Placement of JS Code</a:t>
            </a:r>
            <a:endParaRPr/>
          </a:p>
        </p:txBody>
      </p:sp>
      <p:pic>
        <p:nvPicPr>
          <p:cNvPr id="23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1752480"/>
            <a:ext cx="8228160" cy="44182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914400" y="274680"/>
            <a:ext cx="7770960" cy="86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JS Keyword</a:t>
            </a:r>
            <a:endParaRPr/>
          </a:p>
        </p:txBody>
      </p:sp>
      <p:pic>
        <p:nvPicPr>
          <p:cNvPr id="2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380440" cy="5027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&lt;head&gt; … &lt;/head&gt; tag make an ideal place to create JavaScript variables and constants and so on.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This is because the head of an HTML document is always processed before the body.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By using this technique the interpreter will always create functions, constants of structure before using them.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Basic Programming Technique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What is Scripting Language?</a:t>
            </a:r>
            <a:endParaRPr/>
          </a:p>
        </p:txBody>
      </p:sp>
      <p:sp>
        <p:nvSpPr>
          <p:cNvPr id="204" name="CustomShape 2"/>
          <p:cNvSpPr/>
          <p:nvPr/>
        </p:nvSpPr>
        <p:spPr>
          <a:xfrm>
            <a:off x="301680" y="1152000"/>
            <a:ext cx="8502480" cy="4945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600">
                <a:solidFill>
                  <a:srgbClr val="000000"/>
                </a:solidFill>
                <a:latin typeface="Georgia"/>
              </a:rPr>
              <a:t>A script is a program or sequence of instructions that is interpreted or carried out by another program rather than by the computer processor. 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600">
                <a:solidFill>
                  <a:srgbClr val="000000"/>
                </a:solidFill>
                <a:latin typeface="Georgia"/>
              </a:rPr>
              <a:t>A </a:t>
            </a:r>
            <a:r>
              <a:rPr lang="en-IN" sz="2600" b="1">
                <a:solidFill>
                  <a:srgbClr val="000000"/>
                </a:solidFill>
                <a:latin typeface="Georgia"/>
              </a:rPr>
              <a:t>scripting language</a:t>
            </a:r>
            <a:r>
              <a:rPr lang="en-IN" sz="2600">
                <a:solidFill>
                  <a:srgbClr val="000000"/>
                </a:solidFill>
                <a:latin typeface="Georgia"/>
              </a:rPr>
              <a:t> or </a:t>
            </a:r>
            <a:r>
              <a:rPr lang="en-IN" sz="2600" b="1">
                <a:solidFill>
                  <a:srgbClr val="000000"/>
                </a:solidFill>
                <a:latin typeface="Georgia"/>
              </a:rPr>
              <a:t>script language</a:t>
            </a:r>
            <a:r>
              <a:rPr lang="en-IN" sz="2600">
                <a:solidFill>
                  <a:srgbClr val="000000"/>
                </a:solidFill>
                <a:latin typeface="Georgia"/>
              </a:rPr>
              <a:t> is a programming </a:t>
            </a:r>
            <a:r>
              <a:rPr lang="en-IN" sz="2600" b="1">
                <a:solidFill>
                  <a:srgbClr val="000000"/>
                </a:solidFill>
                <a:latin typeface="Georgia"/>
              </a:rPr>
              <a:t>language</a:t>
            </a:r>
            <a:r>
              <a:rPr lang="en-IN" sz="2600">
                <a:solidFill>
                  <a:srgbClr val="000000"/>
                </a:solidFill>
                <a:latin typeface="Georgia"/>
              </a:rPr>
              <a:t> that supports scripts, programs written for a special run-time environment that can interpret (rather than compile) and automate the execution of tasks.</a:t>
            </a:r>
            <a:endParaRPr/>
          </a:p>
          <a:p>
            <a:pPr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IN" sz="2600">
                <a:solidFill>
                  <a:srgbClr val="000000"/>
                </a:solidFill>
                <a:latin typeface="Georgia"/>
              </a:rPr>
              <a:t>Scripting languages, which can be embedded within HTML, commonly are used to add functionality to a Web page, such as different menu styles or graphic displays or to serve dynamic advertisements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is important because any attempt to use a variable or any object before it is defined, results in an error.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Variable name can begin with upper case or lowercase or underscore character or dollar sign character.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The remaining characters can consist of letters, or underscore or digits.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Variable names are case sensitive.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Sub, sub, SUB all are different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Basic Programming Technique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400" b="1">
                <a:solidFill>
                  <a:srgbClr val="595959"/>
                </a:solidFill>
                <a:latin typeface="Georgia"/>
              </a:rPr>
              <a:t>Which one is legal or illegal.</a:t>
            </a:r>
            <a:endParaRPr/>
          </a:p>
        </p:txBody>
      </p:sp>
      <p:pic>
        <p:nvPicPr>
          <p:cNvPr id="2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447920"/>
            <a:ext cx="8533080" cy="4875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FF0000"/>
                </a:solidFill>
                <a:latin typeface="Georgia"/>
              </a:rPr>
              <a:t>Variables</a:t>
            </a:r>
            <a:endParaRPr/>
          </a:p>
        </p:txBody>
      </p:sp>
      <p:pic>
        <p:nvPicPr>
          <p:cNvPr id="24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09040" cy="5104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Variables contain values and use the equal sign to specify their value.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Variables are created by declaration using the </a:t>
            </a:r>
            <a:r>
              <a:rPr lang="en-IN" sz="2700" b="1">
                <a:solidFill>
                  <a:srgbClr val="FF0000"/>
                </a:solidFill>
                <a:latin typeface="Courier New"/>
              </a:rPr>
              <a:t>var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 command with or without an initial value state.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Georgia"/>
              </a:rPr>
              <a:t>e.g.  </a:t>
            </a:r>
            <a:r>
              <a:rPr lang="en-IN" sz="2200" b="1">
                <a:solidFill>
                  <a:srgbClr val="FF0000"/>
                </a:solidFill>
                <a:latin typeface="Courier New"/>
              </a:rPr>
              <a:t>var month;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Georgia"/>
              </a:rPr>
              <a:t>e.g</a:t>
            </a:r>
            <a:r>
              <a:rPr lang="en-IN" sz="2200">
                <a:solidFill>
                  <a:srgbClr val="FF0000"/>
                </a:solidFill>
                <a:latin typeface="Georgia"/>
              </a:rPr>
              <a:t>.  </a:t>
            </a:r>
            <a:r>
              <a:rPr lang="en-IN" sz="2200" b="1">
                <a:solidFill>
                  <a:srgbClr val="FF0000"/>
                </a:solidFill>
                <a:latin typeface="Courier New"/>
              </a:rPr>
              <a:t>var month = April;</a:t>
            </a:r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Variable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Local variables are declared with in a function.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Syntax:- 	var  name_of_variable=value;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keyword </a:t>
            </a:r>
            <a:r>
              <a:rPr lang="en-IN" sz="2700" b="1" i="1">
                <a:solidFill>
                  <a:srgbClr val="0070C0"/>
                </a:solidFill>
                <a:latin typeface="Georgia"/>
              </a:rPr>
              <a:t>var</a:t>
            </a:r>
            <a:r>
              <a:rPr lang="en-IN" sz="2700">
                <a:solidFill>
                  <a:srgbClr val="0070C0"/>
                </a:solidFill>
                <a:latin typeface="Georgia"/>
              </a:rPr>
              <a:t>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specifies the variable is a local variable and visible within the scope in which it is declared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646B86"/>
                </a:solidFill>
                <a:latin typeface="Georgia"/>
              </a:rPr>
              <a:t>	var total=0			 //number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var message=“Hello”; 	//string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var found=false;		//boolean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4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Local Variable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762120" y="228600"/>
            <a:ext cx="7770960" cy="91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400" b="1">
                <a:solidFill>
                  <a:srgbClr val="595959"/>
                </a:solidFill>
                <a:latin typeface="Georgia"/>
              </a:rPr>
              <a:t>Global variables</a:t>
            </a:r>
            <a:endParaRPr/>
          </a:p>
        </p:txBody>
      </p:sp>
      <p:pic>
        <p:nvPicPr>
          <p:cNvPr id="24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8160" cy="5104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Scope</a:t>
            </a:r>
            <a:endParaRPr/>
          </a:p>
        </p:txBody>
      </p:sp>
      <p:sp>
        <p:nvSpPr>
          <p:cNvPr id="250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Global or local variable can have either local or global scope.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 a variable is created with var statement such as: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                  var a;            or           var a,b,c;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Then the scope will be either local or global  depending on where declared.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 a variable is inside a function, it will be local to that function.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Example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897543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There are following types used in Java Script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String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Number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Boolean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Null &amp; Undefined.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Object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Array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Data Types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 string is a variable which stores a series of characters like “CE Dept.".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 string can be any text inside quotes. You can use single or double quotes: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 department=“CE Dept";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department=‘IT Dept’;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Strings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Client Side Vs. Server Side Scripting</a:t>
            </a:r>
            <a:endParaRPr/>
          </a:p>
        </p:txBody>
      </p:sp>
      <p:graphicFrame>
        <p:nvGraphicFramePr>
          <p:cNvPr id="206" name="Table 2"/>
          <p:cNvGraphicFramePr/>
          <p:nvPr/>
        </p:nvGraphicFramePr>
        <p:xfrm>
          <a:off x="161640" y="926640"/>
          <a:ext cx="8855280" cy="5394960"/>
        </p:xfrm>
        <a:graphic>
          <a:graphicData uri="http://schemas.openxmlformats.org/drawingml/2006/table">
            <a:tbl>
              <a:tblPr/>
              <a:tblGrid>
                <a:gridCol w="4345560"/>
                <a:gridCol w="4509720"/>
              </a:tblGrid>
              <a:tr h="253587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IN" sz="2400" b="1" dirty="0" smtClean="0">
                          <a:latin typeface="Bitstream Charter"/>
                        </a:rPr>
                        <a:t>Server side  </a:t>
                      </a:r>
                      <a:r>
                        <a:rPr lang="en-IN" sz="2400" b="1" dirty="0">
                          <a:latin typeface="Bitstream Charter"/>
                        </a:rPr>
                        <a:t>Scripting</a:t>
                      </a:r>
                      <a:endParaRPr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>
                          <a:latin typeface="Bitstream Charter"/>
                        </a:rPr>
                        <a:t>Client Side Scripting</a:t>
                      </a:r>
                      <a:endParaRPr sz="2400"/>
                    </a:p>
                  </a:txBody>
                  <a:tcPr/>
                </a:tc>
              </a:tr>
              <a:tr h="946295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Used to create web pages which provides some services.</a:t>
                      </a:r>
                      <a:endParaRPr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Used to create web pages as a request or response to server. These web pages are displayed to user on web browser.</a:t>
                      </a:r>
                      <a:endParaRPr sz="2000" b="1"/>
                    </a:p>
                  </a:txBody>
                  <a:tcPr/>
                </a:tc>
              </a:tr>
              <a:tr h="357489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Scripts run in web servers.</a:t>
                      </a:r>
                      <a:endParaRPr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Scripts run on web browsers.</a:t>
                      </a:r>
                      <a:endParaRPr sz="2000" b="1"/>
                    </a:p>
                  </a:txBody>
                  <a:tcPr/>
                </a:tc>
              </a:tr>
              <a:tr h="946295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Server executes server-side scripts to send out a page but it does not execute client-side scripts.</a:t>
                      </a:r>
                      <a:endParaRPr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The browser receives the page sent by the server and executes the client-side scripts</a:t>
                      </a:r>
                      <a:endParaRPr sz="2000" b="1"/>
                    </a:p>
                  </a:txBody>
                  <a:tcPr/>
                </a:tc>
              </a:tr>
              <a:tr h="1535102"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Server side scripting is used to connect to the </a:t>
                      </a:r>
                      <a:r>
                        <a:rPr lang="en-IN" sz="2000" b="1" dirty="0" err="1">
                          <a:latin typeface="Bitstream Charter"/>
                        </a:rPr>
                        <a:t>databases,can</a:t>
                      </a:r>
                      <a:r>
                        <a:rPr lang="en-IN" sz="2000" b="1" dirty="0">
                          <a:latin typeface="Bitstream Charter"/>
                        </a:rPr>
                        <a:t> access files  that reside on the web server.</a:t>
                      </a:r>
                      <a:endParaRPr sz="2000" b="1"/>
                    </a:p>
                    <a:p>
                      <a:endParaRPr sz="2000" b="1"/>
                    </a:p>
                    <a:p>
                      <a:endParaRPr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latin typeface="Bitstream Charter"/>
                        </a:rPr>
                        <a:t>Client side scripting used for interacting with temporary storage such as cookies or local storage. can`t connect to database or files resides in web server.</a:t>
                      </a:r>
                      <a:endParaRPr sz="2000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You can use quotes inside a string, as long as they don't match the quotes surrounding the string.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answer= “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It</a:t>
            </a:r>
            <a:r>
              <a:rPr lang="en-IN" sz="2700">
                <a:solidFill>
                  <a:srgbClr val="FF0000"/>
                </a:solidFill>
                <a:latin typeface="Georgia"/>
              </a:rPr>
              <a:t>'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s alright  “;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answer=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“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This subject is  </a:t>
            </a:r>
            <a:r>
              <a:rPr lang="en-IN" sz="2700">
                <a:solidFill>
                  <a:srgbClr val="FF0000"/>
                </a:solidFill>
                <a:latin typeface="Georgia"/>
              </a:rPr>
              <a:t>‘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WAD</a:t>
            </a:r>
            <a:r>
              <a:rPr lang="en-IN" sz="2700">
                <a:solidFill>
                  <a:srgbClr val="FF0000"/>
                </a:solidFill>
                <a:latin typeface="Georgia"/>
              </a:rPr>
              <a:t>’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"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answer=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‘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This subject is </a:t>
            </a:r>
            <a:r>
              <a:rPr lang="en-IN" sz="2700">
                <a:solidFill>
                  <a:srgbClr val="FF0000"/>
                </a:solidFill>
                <a:latin typeface="Georgia"/>
              </a:rPr>
              <a:t>“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WAD</a:t>
            </a:r>
            <a:r>
              <a:rPr lang="en-IN" sz="2700">
                <a:solidFill>
                  <a:srgbClr val="FF0000"/>
                </a:solidFill>
                <a:latin typeface="Georgia"/>
              </a:rPr>
              <a:t>”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 ‘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;</a:t>
            </a:r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Cont’d..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Booleans can only have two values: true or false.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x=true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y=false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Booleans are often used in conditional testing.</a:t>
            </a:r>
            <a:endParaRPr/>
          </a:p>
        </p:txBody>
      </p:sp>
      <p:sp>
        <p:nvSpPr>
          <p:cNvPr id="258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Boolean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Undefined is the value of a variable with no value.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Variables can be emptied by setting the value to null;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cars=null;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person=null;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Null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304920" y="1447920"/>
            <a:ext cx="8456760" cy="464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An object is delimited by curly braces. Inside the braces the object's properties are defined as name and value pairs (name : value).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properties are separated by commas: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person={firstname:"John", lastname:"Doe“, id:5566};</a:t>
            </a:r>
            <a:endParaRPr/>
          </a:p>
        </p:txBody>
      </p:sp>
      <p:sp>
        <p:nvSpPr>
          <p:cNvPr id="26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Object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object (person) in the example above has 3 properties: firstname, lastname, and id.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Spaces and line breaks are not important. Your declaration can span multiple lines: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person={ firstname : "John“, lastname : "Doe“,        id : 5566 };</a:t>
            </a:r>
            <a:endParaRPr/>
          </a:p>
        </p:txBody>
      </p:sp>
      <p:sp>
        <p:nvSpPr>
          <p:cNvPr id="26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Object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1447920"/>
            <a:ext cx="8609040" cy="510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following code creates an Array called cars: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cars=new Array();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	   cars[0]=“Audi";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	   cars[1]=“Jaguar";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	   cars[2]="BMW";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can also be declared as: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cars=new Array(“Audi", “ ”, “Jaguar","BMW");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And even as: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var cars=[“Audi",“Jaguar","BMW"];</a:t>
            </a:r>
            <a:endParaRPr/>
          </a:p>
        </p:txBody>
      </p:sp>
      <p:sp>
        <p:nvSpPr>
          <p:cNvPr id="26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Array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Arithmetic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Assignment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Concatenation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Comparison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Logical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Conditional</a:t>
            </a:r>
            <a:endParaRPr/>
          </a:p>
        </p:txBody>
      </p:sp>
      <p:sp>
        <p:nvSpPr>
          <p:cNvPr id="268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Operator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12720" y="1523880"/>
            <a:ext cx="8151840" cy="449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Arithmetic operators are used to perform arithmetic operation between variables and/or values.</a:t>
            </a:r>
            <a:endParaRPr/>
          </a:p>
        </p:txBody>
      </p:sp>
      <p:sp>
        <p:nvSpPr>
          <p:cNvPr id="27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Arithmetic</a:t>
            </a:r>
            <a:endParaRPr/>
          </a:p>
        </p:txBody>
      </p:sp>
      <p:graphicFrame>
        <p:nvGraphicFramePr>
          <p:cNvPr id="271" name="Table 3"/>
          <p:cNvGraphicFramePr/>
          <p:nvPr/>
        </p:nvGraphicFramePr>
        <p:xfrm>
          <a:off x="685800" y="2736000"/>
          <a:ext cx="7999920" cy="3573360"/>
        </p:xfrm>
        <a:graphic>
          <a:graphicData uri="http://schemas.openxmlformats.org/drawingml/2006/table">
            <a:tbl>
              <a:tblPr/>
              <a:tblGrid>
                <a:gridCol w="1218960"/>
                <a:gridCol w="1676160"/>
                <a:gridCol w="3809880"/>
                <a:gridCol w="1294920"/>
              </a:tblGrid>
              <a:tr h="68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Operator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Description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Example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+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Addition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Adds the operands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3 + 5</a:t>
                      </a:r>
                      <a:endParaRPr/>
                    </a:p>
                  </a:txBody>
                  <a:tcPr/>
                </a:tc>
              </a:tr>
              <a:tr h="68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Subtraction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Subtracts the right operand from the left operand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5 - 3</a:t>
                      </a:r>
                      <a:endParaRPr/>
                    </a:p>
                  </a:txBody>
                  <a:tcPr/>
                </a:tc>
              </a:tr>
              <a:tr h="68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*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Multiplication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Multiplies the operands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3 * 5</a:t>
                      </a:r>
                      <a:endParaRPr/>
                    </a:p>
                  </a:txBody>
                  <a:tcPr/>
                </a:tc>
              </a:tr>
              <a:tr h="68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/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Division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Divides the left operand by the right operand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30 / 5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%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Modulus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Calculates the remainder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20 % 5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Arithmetic Operator</a:t>
            </a:r>
            <a:endParaRPr/>
          </a:p>
        </p:txBody>
      </p:sp>
      <p:pic>
        <p:nvPicPr>
          <p:cNvPr id="27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2362320"/>
            <a:ext cx="8456760" cy="3808440"/>
          </a:xfrm>
          <a:prstGeom prst="rect">
            <a:avLst/>
          </a:prstGeom>
          <a:ln w="9360">
            <a:noFill/>
          </a:ln>
        </p:spPr>
      </p:pic>
      <p:sp>
        <p:nvSpPr>
          <p:cNvPr id="274" name="CustomShape 2"/>
          <p:cNvSpPr/>
          <p:nvPr/>
        </p:nvSpPr>
        <p:spPr>
          <a:xfrm>
            <a:off x="609480" y="1371600"/>
            <a:ext cx="8075880" cy="972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900">
                <a:solidFill>
                  <a:srgbClr val="000000"/>
                </a:solidFill>
                <a:latin typeface="Georgia"/>
              </a:rPr>
              <a:t>Given that y=5, the table below explains the arithmetic operators: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27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523880"/>
            <a:ext cx="8380440" cy="4875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0"/>
            <a:ext cx="8534160" cy="758880"/>
          </a:xfrm>
        </p:spPr>
        <p:txBody>
          <a:bodyPr/>
          <a:lstStyle/>
          <a:p>
            <a:r>
              <a:rPr lang="en-US" sz="2000" b="1" dirty="0" smtClean="0"/>
              <a:t>Server side Scripting                                        Client side scripting</a:t>
            </a:r>
            <a:endParaRPr lang="en-US" sz="20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2438400"/>
          <a:ext cx="8839200" cy="4312073"/>
        </p:xfrm>
        <a:graphic>
          <a:graphicData uri="http://schemas.openxmlformats.org/drawingml/2006/table">
            <a:tbl>
              <a:tblPr/>
              <a:tblGrid>
                <a:gridCol w="4337669"/>
                <a:gridCol w="4501531"/>
              </a:tblGrid>
              <a:tr h="2347807">
                <a:tc>
                  <a:txBody>
                    <a:bodyPr/>
                    <a:lstStyle/>
                    <a:p>
                      <a:r>
                        <a:rPr lang="en-IN" sz="2800" b="1" dirty="0">
                          <a:latin typeface="Bitstream Charter"/>
                        </a:rPr>
                        <a:t>Response from a server-side script is slower as compared to a client-side script because the scripts are processed on the remote computer.</a:t>
                      </a:r>
                      <a:endParaRPr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latin typeface="Bitstream Charter"/>
                        </a:rPr>
                        <a:t>Response from a client-side script is faster as compared to a server-side script because the scripts are processed on the local computer.</a:t>
                      </a:r>
                      <a:endParaRPr sz="2800" b="1"/>
                    </a:p>
                  </a:txBody>
                  <a:tcPr/>
                </a:tc>
              </a:tr>
              <a:tr h="1233593">
                <a:tc>
                  <a:txBody>
                    <a:bodyPr/>
                    <a:lstStyle/>
                    <a:p>
                      <a:r>
                        <a:rPr lang="en-IN" sz="2800" b="1" dirty="0">
                          <a:latin typeface="Bitstream Charter"/>
                        </a:rPr>
                        <a:t>Examples : PHP, JSP,  ASP, </a:t>
                      </a:r>
                      <a:r>
                        <a:rPr lang="en-IN" sz="2800" b="1" dirty="0" err="1">
                          <a:latin typeface="Bitstream Charter"/>
                        </a:rPr>
                        <a:t>ASP.Net,C</a:t>
                      </a:r>
                      <a:r>
                        <a:rPr lang="en-IN" sz="2800" b="1" dirty="0">
                          <a:latin typeface="Bitstream Charter"/>
                        </a:rPr>
                        <a:t>++,JAVA</a:t>
                      </a:r>
                      <a:endParaRPr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latin typeface="Bitstream Charter"/>
                        </a:rPr>
                        <a:t>Examples: </a:t>
                      </a:r>
                      <a:r>
                        <a:rPr lang="en-IN" sz="2800" b="1" dirty="0" err="1">
                          <a:latin typeface="Bitstream Charter"/>
                        </a:rPr>
                        <a:t>HTML,CSS,Javascript</a:t>
                      </a:r>
                      <a:endParaRPr sz="2800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27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1447920"/>
            <a:ext cx="8075880" cy="479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Operators having higher precedence are evaluated before operators having lower precedence.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Arithmetic operator precedence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8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Operator Precedence</a:t>
            </a:r>
            <a:endParaRPr/>
          </a:p>
        </p:txBody>
      </p:sp>
      <p:graphicFrame>
        <p:nvGraphicFramePr>
          <p:cNvPr id="281" name="Table 3"/>
          <p:cNvGraphicFramePr/>
          <p:nvPr/>
        </p:nvGraphicFramePr>
        <p:xfrm>
          <a:off x="609480" y="3200400"/>
          <a:ext cx="7999920" cy="2970720"/>
        </p:xfrm>
        <a:graphic>
          <a:graphicData uri="http://schemas.openxmlformats.org/drawingml/2006/table">
            <a:tbl>
              <a:tblPr/>
              <a:tblGrid>
                <a:gridCol w="3999960"/>
                <a:gridCol w="3999960"/>
              </a:tblGrid>
              <a:tr h="925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rgbClr val="FFFFFF"/>
                          </a:solidFill>
                          <a:latin typeface="Georgia"/>
                        </a:rPr>
                        <a:t>Precedence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400" b="1">
                          <a:solidFill>
                            <a:srgbClr val="FFFFFF"/>
                          </a:solidFill>
                          <a:latin typeface="Georgia"/>
                        </a:rPr>
                        <a:t>Operators</a:t>
                      </a:r>
                      <a:endParaRPr/>
                    </a:p>
                  </a:txBody>
                  <a:tcPr/>
                </a:tc>
              </a:tr>
              <a:tr h="129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Georgia"/>
                        </a:rPr>
                        <a:t>Lowest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Georgia"/>
                        </a:rPr>
                        <a:t>+, -</a:t>
                      </a:r>
                      <a:endParaRPr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Georgia"/>
                        </a:rPr>
                        <a:t>*, /,%</a:t>
                      </a:r>
                      <a:endParaRPr/>
                    </a:p>
                  </a:txBody>
                  <a:tcPr/>
                </a:tc>
              </a:tr>
              <a:tr h="749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Georgia"/>
                        </a:rPr>
                        <a:t>Highest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>
                          <a:solidFill>
                            <a:srgbClr val="000000"/>
                          </a:solidFill>
                          <a:latin typeface="Georgia"/>
                        </a:rPr>
                        <a:t>++, - -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Associativity</a:t>
            </a:r>
            <a:endParaRPr/>
          </a:p>
        </p:txBody>
      </p:sp>
      <p:pic>
        <p:nvPicPr>
          <p:cNvPr id="28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527120"/>
            <a:ext cx="8533080" cy="50245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228600" y="228600"/>
            <a:ext cx="8182440" cy="821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28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371600"/>
            <a:ext cx="8533080" cy="499932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28600" y="1295280"/>
            <a:ext cx="8685360" cy="4799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Assignment operators are used to assign values to JavaScript variables.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Given that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x=10 and y=5, the table below explains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the assignment operators:</a:t>
            </a:r>
            <a:endParaRPr/>
          </a:p>
        </p:txBody>
      </p:sp>
      <p:sp>
        <p:nvSpPr>
          <p:cNvPr id="287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Assignment</a:t>
            </a:r>
            <a:endParaRPr/>
          </a:p>
        </p:txBody>
      </p:sp>
      <p:pic>
        <p:nvPicPr>
          <p:cNvPr id="2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3048120"/>
            <a:ext cx="8228160" cy="32943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12720" y="1600200"/>
            <a:ext cx="8151840" cy="472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+ operator can also be used to add string variables or text values together.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txt1="What a very";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txt2="nice day";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txt3=txt1+txt2; // txt3=txt1+ “ “ + txt2;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“What a verynice day” or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“What a very nice day”</a:t>
            </a:r>
            <a:endParaRPr/>
          </a:p>
        </p:txBody>
      </p:sp>
      <p:sp>
        <p:nvSpPr>
          <p:cNvPr id="29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Concatenation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4920" y="1371600"/>
            <a:ext cx="8685360" cy="472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Bitstream Charter"/>
              </a:rPr>
              <a:t>Comparison operators are used in logical statements to determine equality or difference between variables or values.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Bitstream Charter"/>
              </a:rPr>
              <a:t>Given that </a:t>
            </a:r>
            <a:r>
              <a:rPr lang="en-IN" sz="2400" b="1">
                <a:solidFill>
                  <a:srgbClr val="000000"/>
                </a:solidFill>
                <a:latin typeface="Bitstream Charter"/>
              </a:rPr>
              <a:t>x=5, the table below explains the </a:t>
            </a:r>
            <a:r>
              <a:rPr lang="en-IN" sz="2400">
                <a:solidFill>
                  <a:srgbClr val="000000"/>
                </a:solidFill>
                <a:latin typeface="Bitstream Charter"/>
              </a:rPr>
              <a:t>comparison operators:</a:t>
            </a:r>
            <a:endParaRPr/>
          </a:p>
        </p:txBody>
      </p:sp>
      <p:sp>
        <p:nvSpPr>
          <p:cNvPr id="29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Comparison</a:t>
            </a:r>
            <a:endParaRPr/>
          </a:p>
        </p:txBody>
      </p:sp>
      <p:pic>
        <p:nvPicPr>
          <p:cNvPr id="29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2000" y="2952000"/>
            <a:ext cx="8075880" cy="35798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Logical operators are used to determine the logic between variables or values.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Logical</a:t>
            </a:r>
            <a:endParaRPr/>
          </a:p>
        </p:txBody>
      </p:sp>
      <p:graphicFrame>
        <p:nvGraphicFramePr>
          <p:cNvPr id="296" name="Table 3"/>
          <p:cNvGraphicFramePr/>
          <p:nvPr/>
        </p:nvGraphicFramePr>
        <p:xfrm>
          <a:off x="609480" y="2514600"/>
          <a:ext cx="7999920" cy="3656520"/>
        </p:xfrm>
        <a:graphic>
          <a:graphicData uri="http://schemas.openxmlformats.org/drawingml/2006/table">
            <a:tbl>
              <a:tblPr/>
              <a:tblGrid>
                <a:gridCol w="1218960"/>
                <a:gridCol w="1676160"/>
                <a:gridCol w="3504960"/>
                <a:gridCol w="1599840"/>
              </a:tblGrid>
              <a:tr h="689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Operator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Name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Description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FFFF00"/>
                          </a:solidFill>
                          <a:latin typeface="Tahoma"/>
                          <a:ea typeface="新細明體"/>
                        </a:rPr>
                        <a:t>Example</a:t>
                      </a:r>
                      <a:endParaRPr/>
                    </a:p>
                  </a:txBody>
                  <a:tcPr/>
                </a:tc>
              </a:tr>
              <a:tr h="1014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&amp;&amp;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Logical and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Evaluate to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Arial"/>
                          <a:ea typeface="新細明體"/>
                        </a:rPr>
                        <a:t>“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true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Arial"/>
                          <a:ea typeface="新細明體"/>
                        </a:rPr>
                        <a:t>”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 when both operands are true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3&gt;2 &amp;&amp; 5&lt;2</a:t>
                      </a:r>
                      <a:endParaRPr/>
                    </a:p>
                  </a:txBody>
                  <a:tcPr/>
                </a:tc>
              </a:tr>
              <a:tr h="976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||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Logical 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Evaluate to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Arial"/>
                          <a:ea typeface="新細明體"/>
                        </a:rPr>
                        <a:t>“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true when either operand is true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3&gt;1 || 2&gt;5</a:t>
                      </a:r>
                      <a:endParaRPr/>
                    </a:p>
                  </a:txBody>
                  <a:tcPr/>
                </a:tc>
              </a:tr>
              <a:tr h="975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!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Logical not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Evaluate to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Arial"/>
                          <a:ea typeface="新細明體"/>
                        </a:rPr>
                        <a:t>“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true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Arial"/>
                          <a:ea typeface="新細明體"/>
                        </a:rPr>
                        <a:t>”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 when the operand is false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ahoma"/>
                          <a:ea typeface="新細明體"/>
                        </a:rPr>
                        <a:t>5 != 3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JavaScript also contains a conditional operator that assigns a value to a variable based on some condition.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Syntax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i="1">
                <a:solidFill>
                  <a:srgbClr val="000000"/>
                </a:solidFill>
                <a:latin typeface="Georgia"/>
              </a:rPr>
              <a:t>variablename=(condition)?value1:value2;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Example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"/>
            </a:pPr>
            <a:r>
              <a:rPr lang="en-IN" sz="2700" i="1">
                <a:solidFill>
                  <a:srgbClr val="000000"/>
                </a:solidFill>
                <a:latin typeface="Georgia"/>
              </a:rPr>
              <a:t>max=(A&gt;B)?“A is max":“B is max";</a:t>
            </a:r>
            <a:endParaRPr/>
          </a:p>
        </p:txBody>
      </p:sp>
      <p:sp>
        <p:nvSpPr>
          <p:cNvPr id="298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Conditional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914400" y="304920"/>
            <a:ext cx="7770960" cy="836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Typeof Operator</a:t>
            </a:r>
            <a:endParaRPr/>
          </a:p>
        </p:txBody>
      </p:sp>
      <p:pic>
        <p:nvPicPr>
          <p:cNvPr id="30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47920"/>
            <a:ext cx="8304480" cy="4951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Java Script Introduction</a:t>
            </a:r>
            <a:endParaRPr/>
          </a:p>
        </p:txBody>
      </p:sp>
      <p:sp>
        <p:nvSpPr>
          <p:cNvPr id="208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JavaScript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 (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JS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) is a dynamic  language.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is most commonly used as part of web browsers, whose implementations allow client-side scripts to interact with the user, control the browser, communicate asynchronously, and alter the document content that is displayed.</a:t>
            </a:r>
            <a:endParaRPr/>
          </a:p>
          <a:p>
            <a:pPr algn="just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is also used in server-side network programming with runtime environments , game development and the creation of desktop and mobile applications.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0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824120"/>
            <a:ext cx="7847280" cy="44229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if...else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if...else if....else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switch</a:t>
            </a:r>
            <a:endParaRPr/>
          </a:p>
        </p:txBody>
      </p:sp>
      <p:sp>
        <p:nvSpPr>
          <p:cNvPr id="30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Conditional Statements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404040"/>
                </a:solidFill>
                <a:latin typeface="Georgia"/>
              </a:rPr>
              <a:t>Input and Output</a:t>
            </a:r>
            <a:endParaRPr/>
          </a:p>
        </p:txBody>
      </p:sp>
      <p:sp>
        <p:nvSpPr>
          <p:cNvPr id="306" name="CustomShape 2"/>
          <p:cNvSpPr/>
          <p:nvPr/>
        </p:nvSpPr>
        <p:spPr>
          <a:xfrm>
            <a:off x="301680" y="1295280"/>
            <a:ext cx="8502480" cy="533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document.write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 property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For displaying message on the web browser this basic method is used.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With the content in “ ” inside the bracket.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document.write(“Computer Engineering”);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We can also pass the variable instead of string.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 branch=“Computer Engineering”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document.write(branch);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We can combine HTML, XHTML tag also,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 branch=“Computer Engineering”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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document.write(“&lt;b&gt; “ + branch+”&lt;/b&gt;”);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404040"/>
                </a:solidFill>
                <a:latin typeface="Georgia"/>
              </a:rPr>
              <a:t>The Popup Boxes</a:t>
            </a:r>
            <a:endParaRPr/>
          </a:p>
        </p:txBody>
      </p:sp>
      <p:sp>
        <p:nvSpPr>
          <p:cNvPr id="308" name="CustomShape 2"/>
          <p:cNvSpPr/>
          <p:nvPr/>
        </p:nvSpPr>
        <p:spPr>
          <a:xfrm>
            <a:off x="301680" y="1447920"/>
            <a:ext cx="8502480" cy="5104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Interactivity with browser by user.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3 types of Popup Boxes: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Alert Box: some message will be displayed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Confirm Box: message about confirmation will be displayed , hence it should have 2 buttons OK and Cancel.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Prompt Box: displays a text window in which the user can enter something.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4160" cy="758880"/>
          </a:xfrm>
        </p:spPr>
        <p:txBody>
          <a:bodyPr/>
          <a:lstStyle/>
          <a:p>
            <a:r>
              <a:rPr lang="en-IN" sz="3600" b="1" dirty="0" smtClean="0">
                <a:solidFill>
                  <a:srgbClr val="000000"/>
                </a:solidFill>
                <a:latin typeface="Georgia"/>
              </a:rPr>
              <a:t>Alert Box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81000" y="1066800"/>
            <a:ext cx="8534160" cy="758880"/>
          </a:xfrm>
        </p:spPr>
        <p:txBody>
          <a:bodyPr/>
          <a:lstStyle/>
          <a:p>
            <a:endParaRPr lang="en-US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915400" cy="2708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1" y="4114800"/>
            <a:ext cx="8915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0" y="3505200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 smtClean="0">
                <a:solidFill>
                  <a:srgbClr val="000000"/>
                </a:solidFill>
                <a:latin typeface="Georgia"/>
              </a:rPr>
              <a:t>Confirm Box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 smtClean="0">
                <a:solidFill>
                  <a:srgbClr val="000000"/>
                </a:solidFill>
                <a:latin typeface="Georgia"/>
              </a:rPr>
              <a:t>Prompt Box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544" y="1361504"/>
            <a:ext cx="8940944" cy="291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01680" y="1371600"/>
            <a:ext cx="8502480" cy="5027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Georgia"/>
              </a:rPr>
              <a:t>Very often when you write code, you want to perform different actions for different decisions.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Georgia"/>
              </a:rPr>
              <a:t>You can use conditional statements in your code to do this.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400" b="1">
                <a:solidFill>
                  <a:srgbClr val="000000"/>
                </a:solidFill>
                <a:latin typeface="Georgia"/>
              </a:rPr>
              <a:t>if statement - use this statement to execute some </a:t>
            </a:r>
            <a:r>
              <a:rPr lang="en-IN" sz="2400">
                <a:solidFill>
                  <a:srgbClr val="000000"/>
                </a:solidFill>
                <a:latin typeface="Georgia"/>
              </a:rPr>
              <a:t>code only if a specified condition is true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400" b="1">
                <a:solidFill>
                  <a:srgbClr val="000000"/>
                </a:solidFill>
                <a:latin typeface="Georgia"/>
              </a:rPr>
              <a:t>if...else statement - use this statement to execute </a:t>
            </a:r>
            <a:r>
              <a:rPr lang="en-IN" sz="2400">
                <a:solidFill>
                  <a:srgbClr val="000000"/>
                </a:solidFill>
                <a:latin typeface="Georgia"/>
              </a:rPr>
              <a:t>some code if the condition is true and another code if the condition is false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400" b="1">
                <a:solidFill>
                  <a:srgbClr val="000000"/>
                </a:solidFill>
                <a:latin typeface="Georgia"/>
              </a:rPr>
              <a:t>if...else if....else statement - use this statement to </a:t>
            </a:r>
            <a:r>
              <a:rPr lang="en-IN" sz="2400">
                <a:solidFill>
                  <a:srgbClr val="000000"/>
                </a:solidFill>
                <a:latin typeface="Georgia"/>
              </a:rPr>
              <a:t>select one of many blocks of code to be executed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b="1">
                <a:solidFill>
                  <a:srgbClr val="000000"/>
                </a:solidFill>
                <a:latin typeface="Georgia"/>
              </a:rPr>
              <a:t>switch statement - use this statement to select one </a:t>
            </a:r>
            <a:r>
              <a:rPr lang="en-IN" sz="2400">
                <a:solidFill>
                  <a:srgbClr val="000000"/>
                </a:solidFill>
                <a:latin typeface="Georgia"/>
              </a:rPr>
              <a:t>of many blocks of code to be executed</a:t>
            </a:r>
            <a:endParaRPr/>
          </a:p>
        </p:txBody>
      </p:sp>
      <p:sp>
        <p:nvSpPr>
          <p:cNvPr id="310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Conditional Statements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612720" y="1600200"/>
            <a:ext cx="8301240" cy="449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1. if statement:-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Use the if statement to execute some code only if a specified condition is true.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Syntax :- 	</a:t>
            </a:r>
            <a:r>
              <a:rPr lang="en-IN" sz="2800">
                <a:solidFill>
                  <a:srgbClr val="000000"/>
                </a:solidFill>
                <a:latin typeface="Georgia"/>
              </a:rPr>
              <a:t>if (</a:t>
            </a:r>
            <a:r>
              <a:rPr lang="en-IN" sz="2800" i="1">
                <a:solidFill>
                  <a:srgbClr val="000000"/>
                </a:solidFill>
                <a:latin typeface="Georgia"/>
              </a:rPr>
              <a:t>condition)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Georgia"/>
              </a:rPr>
              <a:t>				{</a:t>
            </a:r>
            <a:endParaRPr/>
          </a:p>
          <a:p>
            <a:pPr>
              <a:lnSpc>
                <a:spcPct val="100000"/>
              </a:lnSpc>
            </a:pPr>
            <a:r>
              <a:rPr lang="en-IN" sz="2800" i="1">
                <a:solidFill>
                  <a:srgbClr val="000000"/>
                </a:solidFill>
                <a:latin typeface="Georgia"/>
              </a:rPr>
              <a:t>				code to be executed if condition is true</a:t>
            </a:r>
            <a:endParaRPr/>
          </a:p>
          <a:p>
            <a:pPr>
              <a:lnSpc>
                <a:spcPct val="100000"/>
              </a:lnSpc>
            </a:pPr>
            <a:r>
              <a:rPr lang="en-IN" sz="2800">
                <a:solidFill>
                  <a:srgbClr val="000000"/>
                </a:solidFill>
                <a:latin typeface="Georgia"/>
              </a:rPr>
              <a:t>				}</a:t>
            </a:r>
            <a:endParaRPr/>
          </a:p>
          <a:p>
            <a:pPr>
              <a:lnSpc>
                <a:spcPct val="100000"/>
              </a:lnSpc>
              <a:buSzPct val="85000"/>
              <a:buFont typeface="Wingdings" charset="2"/>
              <a:buChar char="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Example:-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		if (per&gt;90)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	{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	distinction;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	}</a:t>
            </a:r>
            <a:endParaRPr/>
          </a:p>
        </p:txBody>
      </p:sp>
      <p:sp>
        <p:nvSpPr>
          <p:cNvPr id="31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Conditional Statements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612720" y="1600200"/>
            <a:ext cx="8301240" cy="4494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2. if...else statement :-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Use the if....else statement to execute some code if a condition is true and another code if the condition is not true.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Syntax:-       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if (</a:t>
            </a:r>
            <a:r>
              <a:rPr lang="en-IN" sz="2700" i="1">
                <a:solidFill>
                  <a:srgbClr val="000000"/>
                </a:solidFill>
                <a:latin typeface="Georgia"/>
              </a:rPr>
              <a:t>condition)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{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i="1">
                <a:solidFill>
                  <a:srgbClr val="000000"/>
                </a:solidFill>
                <a:latin typeface="Georgia"/>
              </a:rPr>
              <a:t>			code to be executed if condition is true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}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else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      {       </a:t>
            </a:r>
            <a:r>
              <a:rPr lang="en-IN" sz="2700" i="1">
                <a:solidFill>
                  <a:srgbClr val="000000"/>
                </a:solidFill>
                <a:latin typeface="Georgia"/>
              </a:rPr>
              <a:t>code to not be executed if condition is true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           }</a:t>
            </a:r>
            <a:endParaRPr/>
          </a:p>
        </p:txBody>
      </p:sp>
      <p:sp>
        <p:nvSpPr>
          <p:cNvPr id="31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Cont’d..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" charset="2"/>
              <a:buChar char=""/>
            </a:pPr>
            <a:r>
              <a:rPr lang="en-IN" sz="2700" b="1">
                <a:solidFill>
                  <a:srgbClr val="000000"/>
                </a:solidFill>
                <a:latin typeface="Georgia"/>
              </a:rPr>
              <a:t>Example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if (per&gt;90)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{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document.write(“Distinction”);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}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else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{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	document.write(“firstclass”);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}</a:t>
            </a:r>
            <a:endParaRPr/>
          </a:p>
        </p:txBody>
      </p:sp>
      <p:sp>
        <p:nvSpPr>
          <p:cNvPr id="31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Cont’d..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609480" y="228600"/>
            <a:ext cx="8182440" cy="1050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Cambria"/>
              </a:rPr>
              <a:t>How Does JS Work?</a:t>
            </a:r>
            <a:endParaRPr/>
          </a:p>
        </p:txBody>
      </p:sp>
      <p:sp>
        <p:nvSpPr>
          <p:cNvPr id="210" name="CustomShape 2"/>
          <p:cNvSpPr/>
          <p:nvPr/>
        </p:nvSpPr>
        <p:spPr>
          <a:xfrm>
            <a:off x="502920" y="1371600"/>
            <a:ext cx="818244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Cambria"/>
              </a:rPr>
              <a:t>Embedded within HTML page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Cambria"/>
              </a:rPr>
              <a:t>View source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Cambria"/>
              </a:rPr>
              <a:t>Executes on client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Cambria"/>
              </a:rPr>
              <a:t>Fast, no connection needed once loaded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Cambria"/>
              </a:rPr>
              <a:t>Simple programming statements combined with HTML tags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Cambria"/>
              </a:rPr>
              <a:t>Interpreted (not compiled)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" charset="2"/>
              <a:buChar char=""/>
            </a:pPr>
            <a:r>
              <a:rPr lang="en-IN" sz="2200">
                <a:solidFill>
                  <a:srgbClr val="646B86"/>
                </a:solidFill>
                <a:latin typeface="Cambria"/>
              </a:rPr>
              <a:t> No special tools required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31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86080"/>
            <a:ext cx="8380440" cy="49896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2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76520"/>
            <a:ext cx="8304480" cy="4570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3. If..else…. If else….</a:t>
            </a:r>
            <a:endParaRPr/>
          </a:p>
        </p:txBody>
      </p:sp>
      <p:pic>
        <p:nvPicPr>
          <p:cNvPr id="3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380440" cy="4951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if (per&gt;90)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{	document.write(“Distinction”); }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elseif (per&gt;=90 &amp;&amp; per&lt;=75)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{document.write(“firstclass”); }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else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{document.write(“passclass”); }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324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04920" y="1600200"/>
            <a:ext cx="8459640" cy="472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1">
                <a:solidFill>
                  <a:srgbClr val="000000"/>
                </a:solidFill>
                <a:latin typeface="Georgia"/>
              </a:rPr>
              <a:t>4. Syntax:- 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switch(n)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case 1: </a:t>
            </a:r>
            <a:r>
              <a:rPr lang="en-IN" sz="2400" i="1">
                <a:solidFill>
                  <a:srgbClr val="000000"/>
                </a:solidFill>
                <a:latin typeface="Georgia"/>
              </a:rPr>
              <a:t>execute code block 1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	      break;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case 2: </a:t>
            </a:r>
            <a:r>
              <a:rPr lang="en-IN" sz="2400" i="1">
                <a:solidFill>
                  <a:srgbClr val="000000"/>
                </a:solidFill>
                <a:latin typeface="Georgia"/>
              </a:rPr>
              <a:t>execute code block 2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	       break;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default: </a:t>
            </a:r>
            <a:r>
              <a:rPr lang="en-IN" sz="2400" i="1">
                <a:solidFill>
                  <a:srgbClr val="000000"/>
                </a:solidFill>
                <a:latin typeface="Georgia"/>
              </a:rPr>
              <a:t>code to be executed if n is different from case 1 and 2</a:t>
            </a:r>
            <a:endParaRPr/>
          </a:p>
          <a:p>
            <a:pPr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Georgia"/>
              </a:rPr>
              <a:t>}</a:t>
            </a:r>
            <a:endParaRPr/>
          </a:p>
        </p:txBody>
      </p:sp>
      <p:sp>
        <p:nvSpPr>
          <p:cNvPr id="326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4. Switch case Statement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32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61960"/>
            <a:ext cx="8380440" cy="49374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3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523880"/>
            <a:ext cx="8380440" cy="4646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While Loop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Do… while Loop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For Loop</a:t>
            </a:r>
            <a:endParaRPr/>
          </a:p>
        </p:txBody>
      </p:sp>
      <p:sp>
        <p:nvSpPr>
          <p:cNvPr id="332" name="CustomShape 2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b="1">
                <a:solidFill>
                  <a:srgbClr val="7B9899"/>
                </a:solidFill>
                <a:latin typeface="Georgia"/>
              </a:rPr>
              <a:t>Looping Statements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For Loop</a:t>
            </a:r>
            <a:endParaRPr/>
          </a:p>
        </p:txBody>
      </p:sp>
      <p:pic>
        <p:nvPicPr>
          <p:cNvPr id="33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600200"/>
            <a:ext cx="8456760" cy="479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Do-While Loop</a:t>
            </a:r>
            <a:endParaRPr/>
          </a:p>
        </p:txBody>
      </p:sp>
      <p:pic>
        <p:nvPicPr>
          <p:cNvPr id="33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8685360" cy="4646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33520" y="380880"/>
            <a:ext cx="8182440" cy="684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Cambria"/>
              </a:rPr>
              <a:t>JavaScript Advantages</a:t>
            </a:r>
            <a:endParaRPr/>
          </a:p>
        </p:txBody>
      </p:sp>
      <p:sp>
        <p:nvSpPr>
          <p:cNvPr id="212" name="CustomShape 2"/>
          <p:cNvSpPr/>
          <p:nvPr/>
        </p:nvSpPr>
        <p:spPr>
          <a:xfrm>
            <a:off x="502920" y="1752480"/>
            <a:ext cx="8182440" cy="426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More interactive and live website creation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Active user interface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smtClean="0">
                <a:solidFill>
                  <a:srgbClr val="000000"/>
                </a:solidFill>
                <a:latin typeface="Cambria"/>
              </a:rPr>
              <a:t>Improved </a:t>
            </a:r>
            <a:r>
              <a:rPr lang="en-IN" sz="2700">
                <a:solidFill>
                  <a:srgbClr val="000000"/>
                </a:solidFill>
                <a:latin typeface="Cambria"/>
              </a:rPr>
              <a:t>appearance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Site navigation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Perform calculations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Validation of input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dirty="0">
                <a:solidFill>
                  <a:srgbClr val="000000"/>
                </a:solidFill>
                <a:latin typeface="Cambria"/>
              </a:rPr>
              <a:t>					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914400" y="274680"/>
            <a:ext cx="7770960" cy="86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Example</a:t>
            </a:r>
            <a:endParaRPr/>
          </a:p>
        </p:txBody>
      </p:sp>
      <p:pic>
        <p:nvPicPr>
          <p:cNvPr id="3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452600"/>
            <a:ext cx="8151840" cy="50230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914400" y="274680"/>
            <a:ext cx="7770960" cy="79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31880"/>
            <a:ext cx="8456760" cy="47674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14400" y="274680"/>
            <a:ext cx="7770960" cy="86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Array Variable</a:t>
            </a: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301680" y="1447920"/>
            <a:ext cx="8502480" cy="518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An Array is a collection of data.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Each item in the array has an index to access it with and they begin at 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0.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a = [ele1, ele2,…..,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elen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Ex.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num=[1,2,3,5];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color=[“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red”,”blue”,”green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”]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b=[</a:t>
            </a:r>
            <a:r>
              <a:rPr lang="en-IN" sz="2700" dirty="0" err="1" smtClean="0">
                <a:solidFill>
                  <a:srgbClr val="000000"/>
                </a:solidFill>
                <a:latin typeface="Georgia"/>
              </a:rPr>
              <a:t>true,false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empty=[];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Access 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using array name &amp; index.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Ex. Num[0]=1, b[1]=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false,color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[2]=green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Cont..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may contain undefined elements.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 var sub= [“WAD”, , ,“OOAD”, “CPU”];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Last comma will be ignored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 var sub= [“WAD”, , ,“OOAD”, “CPU”,];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can be displayed with the help of loop.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It may contain heterogeneous items in it.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person=[“ABC”, 25,false,20000];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Array Constructor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In JS an array is an object.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Provides constructors to create Array.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3 versions: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AutoNum type="arabicPeriod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Array(); - does not take any arguments and create an empty array, elements can be added as an when created.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var color=new Array();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       colors[2]=“blue”;  what about elements at position [0] &amp; [1]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Cont..</a:t>
            </a:r>
            <a:endParaRPr/>
          </a:p>
        </p:txBody>
      </p:sp>
      <p:sp>
        <p:nvSpPr>
          <p:cNvPr id="350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2. Array(no. of elements);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Color= new Array(3);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3. Array(Comma Separated list of elements);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var color = new Array(“red”,”blue”,”white”);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Array created with this way is called 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dense array</a:t>
            </a:r>
            <a:r>
              <a:rPr lang="en-IN" sz="2700">
                <a:solidFill>
                  <a:srgbClr val="000000"/>
                </a:solidFill>
                <a:latin typeface="Georgi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Multi-Dimensional Array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Created same way as in 1-d 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in M-d array, elements are itself array.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a=[1,3,5,7];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b=[2,4,6,8];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ab=[a,b];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0" y="380880"/>
            <a:ext cx="9144000" cy="760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 dirty="0">
                <a:solidFill>
                  <a:srgbClr val="595959"/>
                </a:solidFill>
                <a:latin typeface="Georgia"/>
              </a:rPr>
              <a:t>Array Methods-built in </a:t>
            </a:r>
            <a:endParaRPr/>
          </a:p>
        </p:txBody>
      </p:sp>
      <p:pic>
        <p:nvPicPr>
          <p:cNvPr id="35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527120"/>
            <a:ext cx="8533080" cy="48722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838080" y="304920"/>
            <a:ext cx="7770960" cy="760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400" b="1">
                <a:solidFill>
                  <a:srgbClr val="595959"/>
                </a:solidFill>
                <a:latin typeface="Georgia"/>
              </a:rPr>
              <a:t>Array Reverse</a:t>
            </a:r>
            <a:endParaRPr/>
          </a:p>
        </p:txBody>
      </p:sp>
      <p:pic>
        <p:nvPicPr>
          <p:cNvPr id="356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143000"/>
            <a:ext cx="8533080" cy="5408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914400" y="304920"/>
            <a:ext cx="7770960" cy="836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5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066680"/>
            <a:ext cx="8151840" cy="5408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How to develop JS?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Use simple editor and browser same as in HTML &amp; CSS.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Also we can use IDEs like Dreamweaver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762120" y="228600"/>
            <a:ext cx="7770960" cy="91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>
                <a:solidFill>
                  <a:srgbClr val="595959"/>
                </a:solidFill>
                <a:latin typeface="Georgia"/>
              </a:rPr>
              <a:t>Array Concat….</a:t>
            </a:r>
            <a:endParaRPr/>
          </a:p>
        </p:txBody>
      </p:sp>
      <p:pic>
        <p:nvPicPr>
          <p:cNvPr id="3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527120"/>
            <a:ext cx="8533080" cy="4570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6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600200"/>
            <a:ext cx="8609040" cy="479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914400" y="228600"/>
            <a:ext cx="7770960" cy="912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Array Sorting</a:t>
            </a:r>
            <a:endParaRPr/>
          </a:p>
        </p:txBody>
      </p:sp>
      <p:pic>
        <p:nvPicPr>
          <p:cNvPr id="3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527120"/>
            <a:ext cx="7999560" cy="4570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762120" y="380880"/>
            <a:ext cx="7770960" cy="760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066680"/>
            <a:ext cx="8380440" cy="5546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914400" y="380880"/>
            <a:ext cx="7770960" cy="760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 b="1">
                <a:solidFill>
                  <a:srgbClr val="595959"/>
                </a:solidFill>
                <a:latin typeface="Georgia"/>
              </a:rPr>
              <a:t>Array Join</a:t>
            </a:r>
            <a:endParaRPr/>
          </a:p>
        </p:txBody>
      </p:sp>
      <p:pic>
        <p:nvPicPr>
          <p:cNvPr id="36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54880" y="1527120"/>
            <a:ext cx="6796080" cy="45705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6000">
                <a:solidFill>
                  <a:srgbClr val="595959"/>
                </a:solidFill>
                <a:latin typeface="Georgia"/>
              </a:rPr>
              <a:t>Output</a:t>
            </a:r>
            <a:endParaRPr/>
          </a:p>
        </p:txBody>
      </p:sp>
      <p:pic>
        <p:nvPicPr>
          <p:cNvPr id="37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447920"/>
            <a:ext cx="8380440" cy="49514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Functions</a:t>
            </a:r>
            <a:endParaRPr/>
          </a:p>
        </p:txBody>
      </p:sp>
      <p:sp>
        <p:nvSpPr>
          <p:cNvPr id="372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It is a section of code that is separate from main program.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Defined once but can be invoked 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many 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times.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A function can be passed as parameters so that they can be used and a value can be returned back.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Many inbuilt functions are there.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Function is a 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datatype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in itself.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914400" y="274680"/>
            <a:ext cx="7770960" cy="86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 b="1">
                <a:solidFill>
                  <a:srgbClr val="595959"/>
                </a:solidFill>
                <a:latin typeface="Georgia"/>
              </a:rPr>
              <a:t>Function</a:t>
            </a:r>
            <a:endParaRPr/>
          </a:p>
        </p:txBody>
      </p:sp>
      <p:pic>
        <p:nvPicPr>
          <p:cNvPr id="37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143000"/>
            <a:ext cx="8380440" cy="540864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Function Literal</a:t>
            </a:r>
            <a:endParaRPr/>
          </a:p>
        </p:txBody>
      </p:sp>
      <p:sp>
        <p:nvSpPr>
          <p:cNvPr id="376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 add=function(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a,b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)</a:t>
            </a:r>
            <a:endParaRPr/>
          </a:p>
          <a:p>
            <a:pPr>
              <a:lnSpc>
                <a:spcPct val="100000"/>
              </a:lnSpc>
              <a:buSzPct val="85000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{</a:t>
            </a:r>
            <a:endParaRPr/>
          </a:p>
          <a:p>
            <a:pPr lvl="2">
              <a:lnSpc>
                <a:spcPct val="100000"/>
              </a:lnSpc>
              <a:buSzPct val="75000"/>
            </a:pPr>
            <a:r>
              <a:rPr lang="en-IN" sz="2000" dirty="0">
                <a:solidFill>
                  <a:srgbClr val="000000"/>
                </a:solidFill>
                <a:latin typeface="Georgia"/>
              </a:rPr>
              <a:t>Return (</a:t>
            </a:r>
            <a:r>
              <a:rPr lang="en-IN" sz="2000" dirty="0" err="1">
                <a:solidFill>
                  <a:srgbClr val="000000"/>
                </a:solidFill>
                <a:latin typeface="Georgia"/>
              </a:rPr>
              <a:t>a+b</a:t>
            </a:r>
            <a:r>
              <a:rPr lang="en-IN" sz="2000" dirty="0">
                <a:solidFill>
                  <a:srgbClr val="000000"/>
                </a:solidFill>
                <a:latin typeface="Georgia"/>
              </a:rPr>
              <a:t>);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0000"/>
                </a:solidFill>
                <a:latin typeface="Georgia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dirty="0">
                <a:solidFill>
                  <a:srgbClr val="000000"/>
                </a:solidFill>
                <a:latin typeface="Georgia"/>
              </a:rPr>
              <a:t>This will have a reference of its variable name add.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Georgia"/>
              </a:rPr>
              <a:t>This Function is same as following: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Georgia"/>
              </a:rPr>
              <a:t>function add(</a:t>
            </a:r>
            <a:r>
              <a:rPr lang="en-IN" sz="2000" b="1" dirty="0" err="1">
                <a:solidFill>
                  <a:srgbClr val="000000"/>
                </a:solidFill>
                <a:latin typeface="Georgia"/>
              </a:rPr>
              <a:t>a,b</a:t>
            </a:r>
            <a:r>
              <a:rPr lang="en-IN" sz="2000" b="1" dirty="0">
                <a:solidFill>
                  <a:srgbClr val="000000"/>
                </a:solidFill>
                <a:latin typeface="Georgia"/>
              </a:rPr>
              <a:t>)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Georgia"/>
              </a:rPr>
              <a:t>{ return </a:t>
            </a:r>
            <a:r>
              <a:rPr lang="en-IN" sz="2000" b="1" dirty="0" err="1">
                <a:solidFill>
                  <a:srgbClr val="000000"/>
                </a:solidFill>
                <a:latin typeface="Georgia"/>
              </a:rPr>
              <a:t>a+b</a:t>
            </a:r>
            <a:r>
              <a:rPr lang="en-IN" sz="2000" b="1" dirty="0">
                <a:solidFill>
                  <a:srgbClr val="000000"/>
                </a:solidFill>
                <a:latin typeface="Georgia"/>
              </a:rPr>
              <a:t>;}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Georgia"/>
              </a:rPr>
              <a:t>It will be called  with argument 4,5 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000" b="1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000" b="1" dirty="0">
                <a:solidFill>
                  <a:srgbClr val="000000"/>
                </a:solidFill>
                <a:latin typeface="Georgia"/>
              </a:rPr>
              <a:t> result=add(4,5);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Function Constructor</a:t>
            </a:r>
            <a:endParaRPr/>
          </a:p>
        </p:txBody>
      </p:sp>
      <p:sp>
        <p:nvSpPr>
          <p:cNvPr id="378" name="CustomShape 2"/>
          <p:cNvSpPr/>
          <p:nvPr/>
        </p:nvSpPr>
        <p:spPr>
          <a:xfrm>
            <a:off x="301680" y="1527120"/>
            <a:ext cx="884232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JS functions are objects called function objects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.</a:t>
            </a:r>
          </a:p>
          <a:p>
            <a:pPr>
              <a:buSzPct val="85000"/>
              <a:buFont typeface="Wingdings 2" charset="2"/>
              <a:buChar char=""/>
            </a:pPr>
            <a:r>
              <a:rPr lang="en-US" dirty="0" smtClean="0"/>
              <a:t> 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Function objects can be created using the new operator:</a:t>
            </a:r>
          </a:p>
          <a:p>
            <a:pPr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new Function (arg1, arg2, ... </a:t>
            </a:r>
            <a:r>
              <a:rPr lang="en-US" sz="2700" dirty="0" err="1" smtClean="0">
                <a:solidFill>
                  <a:srgbClr val="000000"/>
                </a:solidFill>
                <a:latin typeface="Georgia"/>
              </a:rPr>
              <a:t>argN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, </a:t>
            </a:r>
            <a:r>
              <a:rPr lang="en-US" sz="2700" dirty="0" err="1" smtClean="0">
                <a:solidFill>
                  <a:srgbClr val="000000"/>
                </a:solidFill>
                <a:latin typeface="Georgia"/>
              </a:rPr>
              <a:t>functionBody</a:t>
            </a: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)</a:t>
            </a:r>
          </a:p>
          <a:p>
            <a:pPr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Ex:</a:t>
            </a:r>
            <a:endParaRPr lang="en-IN" sz="2700" dirty="0" smtClean="0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 smtClean="0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add=new Function (“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a”,”b”,”return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a+b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”);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700" dirty="0" smtClean="0">
                <a:solidFill>
                  <a:srgbClr val="000000"/>
                </a:solidFill>
                <a:latin typeface="Georgia"/>
              </a:rPr>
              <a:t>The Function constructor creates functions which execute in the global scope only.</a:t>
            </a:r>
            <a:endParaRPr lang="en-IN" sz="2700" dirty="0" smtClean="0">
              <a:solidFill>
                <a:srgbClr val="000000"/>
              </a:solidFill>
              <a:latin typeface="Georgi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Java script Syntax </a:t>
            </a:r>
            <a:endParaRPr/>
          </a:p>
        </p:txBody>
      </p:sp>
      <p:pic>
        <p:nvPicPr>
          <p:cNvPr id="216" name="Picture 215"/>
          <p:cNvPicPr/>
          <p:nvPr/>
        </p:nvPicPr>
        <p:blipFill>
          <a:blip r:embed="rId2"/>
          <a:stretch>
            <a:fillRect/>
          </a:stretch>
        </p:blipFill>
        <p:spPr>
          <a:xfrm>
            <a:off x="360000" y="1533600"/>
            <a:ext cx="6911280" cy="458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5769" t="14583" r="25622" b="22917"/>
          <a:stretch>
            <a:fillRect/>
          </a:stretch>
        </p:blipFill>
        <p:spPr bwMode="auto">
          <a:xfrm>
            <a:off x="0" y="-46822"/>
            <a:ext cx="9130030" cy="690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Objects</a:t>
            </a:r>
            <a:endParaRPr/>
          </a:p>
        </p:txBody>
      </p:sp>
      <p:sp>
        <p:nvSpPr>
          <p:cNvPr id="384" name="CustomShape 2"/>
          <p:cNvSpPr/>
          <p:nvPr/>
        </p:nvSpPr>
        <p:spPr>
          <a:xfrm>
            <a:off x="301680" y="1219320"/>
            <a:ext cx="8502480" cy="5332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An object is a collection of named values and associated methods.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The named values are usually known as properties/fields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Ex. Any physical object car – has color, model no. brand, mfg. year, etc..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To refer an object’s property we use: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			</a:t>
            </a:r>
            <a:r>
              <a:rPr lang="en-IN" sz="2700" b="1">
                <a:solidFill>
                  <a:srgbClr val="000000"/>
                </a:solidFill>
                <a:latin typeface="Georgia"/>
              </a:rPr>
              <a:t>objectRef.propertyname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objectRef- name of the object (can also be the name of of a variable that an object has been assigned to)</a:t>
            </a:r>
            <a:endParaRPr/>
          </a:p>
          <a:p>
            <a:pPr>
              <a:lnSpc>
                <a:spcPct val="100000"/>
              </a:lnSpc>
            </a:pPr>
            <a:r>
              <a:rPr lang="en-IN" sz="2700">
                <a:solidFill>
                  <a:srgbClr val="000000"/>
                </a:solidFill>
                <a:latin typeface="Georgia"/>
              </a:rPr>
              <a:t>Propertyname- property of the object.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User Defined Objects-literals</a:t>
            </a:r>
            <a:endParaRPr/>
          </a:p>
        </p:txBody>
      </p:sp>
      <p:sp>
        <p:nvSpPr>
          <p:cNvPr id="386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Easiest &amp; straightforward way .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Objname={property1:value1,…..propertyn:valuen}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P={x:2,y:3};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P.color=“red”;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Var Student={name:abc,no=1,college=svbit,marks:[20,30]};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304800" y="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 dirty="0">
                <a:solidFill>
                  <a:srgbClr val="7B9899"/>
                </a:solidFill>
                <a:latin typeface="Georgia"/>
              </a:rPr>
              <a:t>Object </a:t>
            </a:r>
            <a:endParaRPr/>
          </a:p>
        </p:txBody>
      </p:sp>
      <p:sp>
        <p:nvSpPr>
          <p:cNvPr id="388" name="CustomShape 2"/>
          <p:cNvSpPr/>
          <p:nvPr/>
        </p:nvSpPr>
        <p:spPr>
          <a:xfrm>
            <a:off x="301680" y="914400"/>
            <a:ext cx="8502480" cy="5183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&lt;!DOCTYPE  html&gt;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&lt;html&gt;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&lt;body&gt;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endParaRPr lang="en-IN" sz="2400" dirty="0" smtClean="0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&lt;p&gt;Creating a JavaScript Object.&lt;/p&gt;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endParaRPr lang="en-IN" sz="2400" dirty="0" smtClean="0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&lt;p id="demo"&gt;&lt;/p&gt;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endParaRPr lang="en-IN" sz="2400" dirty="0" smtClean="0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&lt;script&gt;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err="1" smtClean="0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 person = {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  </a:t>
            </a:r>
            <a:r>
              <a:rPr lang="en-IN" sz="2400" dirty="0" err="1" smtClean="0">
                <a:solidFill>
                  <a:srgbClr val="000000"/>
                </a:solidFill>
                <a:latin typeface="Georgia"/>
              </a:rPr>
              <a:t>firstName</a:t>
            </a: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: "John",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  </a:t>
            </a:r>
            <a:r>
              <a:rPr lang="en-IN" sz="2400" dirty="0" err="1" smtClean="0">
                <a:solidFill>
                  <a:srgbClr val="000000"/>
                </a:solidFill>
                <a:latin typeface="Georgia"/>
              </a:rPr>
              <a:t>lastName</a:t>
            </a: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: "Doe",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  age: 50,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  </a:t>
            </a:r>
            <a:r>
              <a:rPr lang="en-IN" sz="2400" dirty="0" err="1" smtClean="0">
                <a:solidFill>
                  <a:srgbClr val="000000"/>
                </a:solidFill>
                <a:latin typeface="Georgia"/>
              </a:rPr>
              <a:t>eyeColor</a:t>
            </a: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: "blue"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400" dirty="0" smtClean="0">
                <a:solidFill>
                  <a:srgbClr val="000000"/>
                </a:solidFill>
                <a:latin typeface="Georgia"/>
              </a:rPr>
              <a:t>};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endParaRPr lang="en-IN" sz="2000" dirty="0" smtClean="0">
              <a:solidFill>
                <a:srgbClr val="000000"/>
              </a:solidFill>
              <a:latin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228600" y="228600"/>
            <a:ext cx="8915400" cy="5870520"/>
          </a:xfrm>
        </p:spPr>
        <p:txBody>
          <a:bodyPr/>
          <a:lstStyle/>
          <a:p>
            <a:pPr algn="just">
              <a:lnSpc>
                <a:spcPct val="100000"/>
              </a:lnSpc>
              <a:buSzPct val="85000"/>
              <a:buFont typeface="Arial" pitchFamily="34" charset="0"/>
              <a:buChar char="•"/>
            </a:pPr>
            <a:r>
              <a:rPr lang="en-IN" sz="2800" dirty="0" err="1" smtClean="0">
                <a:solidFill>
                  <a:srgbClr val="000000"/>
                </a:solidFill>
                <a:latin typeface="Georgia"/>
              </a:rPr>
              <a:t>document.getElementById</a:t>
            </a: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("demo").</a:t>
            </a:r>
            <a:r>
              <a:rPr lang="en-IN" sz="2800" dirty="0" err="1" smtClean="0">
                <a:solidFill>
                  <a:srgbClr val="000000"/>
                </a:solidFill>
                <a:latin typeface="Georgia"/>
              </a:rPr>
              <a:t>innerHTML</a:t>
            </a: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 = </a:t>
            </a:r>
            <a:r>
              <a:rPr lang="en-IN" sz="2800" dirty="0" err="1" smtClean="0">
                <a:solidFill>
                  <a:srgbClr val="000000"/>
                </a:solidFill>
                <a:latin typeface="Georgia"/>
              </a:rPr>
              <a:t>person.firstName</a:t>
            </a: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 + " is " + </a:t>
            </a:r>
            <a:r>
              <a:rPr lang="en-IN" sz="2800" dirty="0" err="1" smtClean="0">
                <a:solidFill>
                  <a:srgbClr val="000000"/>
                </a:solidFill>
                <a:latin typeface="Georgia"/>
              </a:rPr>
              <a:t>person.age</a:t>
            </a: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 + " years old.";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&lt;/script&gt;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endParaRPr lang="en-IN" sz="2800" dirty="0" smtClean="0">
              <a:solidFill>
                <a:srgbClr val="000000"/>
              </a:solidFill>
              <a:latin typeface="Georgia"/>
            </a:endParaRP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&lt;/body&gt;</a:t>
            </a:r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800" dirty="0" smtClean="0">
                <a:solidFill>
                  <a:srgbClr val="000000"/>
                </a:solidFill>
                <a:latin typeface="Georgia"/>
              </a:rPr>
              <a:t>&lt;/html&gt;</a:t>
            </a:r>
            <a:endParaRPr lang="en-IN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524001"/>
            <a:ext cx="624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Creating a JavaScript Object.</a:t>
            </a:r>
          </a:p>
          <a:p>
            <a:r>
              <a:rPr lang="en-US" sz="3200" b="1" dirty="0" smtClean="0"/>
              <a:t>John is 50 years old.</a:t>
            </a:r>
            <a:endParaRPr lang="en-US" sz="3200" b="1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IN" sz="3300">
                <a:solidFill>
                  <a:srgbClr val="7B9899"/>
                </a:solidFill>
                <a:latin typeface="Georgia"/>
              </a:rPr>
              <a:t>Constructor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&lt;script&gt;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Function person(</a:t>
            </a:r>
            <a:r>
              <a:rPr lang="en-IN" sz="2700" dirty="0" err="1">
                <a:solidFill>
                  <a:srgbClr val="000000"/>
                </a:solidFill>
                <a:latin typeface="Georgia"/>
              </a:rPr>
              <a:t>name,age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)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{ this.name=name;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this.age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=age;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}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>
                <a:solidFill>
                  <a:srgbClr val="000000"/>
                </a:solidFill>
                <a:latin typeface="Georgia"/>
              </a:rPr>
              <a:t>Var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 person1 = new person(“abc”,20);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 dirty="0" err="1" smtClean="0">
                <a:solidFill>
                  <a:srgbClr val="000000"/>
                </a:solidFill>
                <a:latin typeface="Georgia"/>
              </a:rPr>
              <a:t>document.write</a:t>
            </a:r>
            <a:r>
              <a:rPr lang="en-IN" sz="2700" dirty="0" smtClean="0">
                <a:solidFill>
                  <a:srgbClr val="000000"/>
                </a:solidFill>
                <a:latin typeface="Georgia"/>
              </a:rPr>
              <a:t>(person1.name+person1.age</a:t>
            </a:r>
            <a:r>
              <a:rPr lang="en-IN" sz="2700" dirty="0">
                <a:solidFill>
                  <a:srgbClr val="000000"/>
                </a:solidFill>
                <a:latin typeface="Georgia"/>
              </a:rPr>
              <a:t>);</a:t>
            </a:r>
            <a:endParaRPr/>
          </a:p>
          <a:p>
            <a:pPr>
              <a:lnSpc>
                <a:spcPct val="100000"/>
              </a:lnSpc>
            </a:pPr>
            <a:r>
              <a:rPr lang="en-IN" sz="2700" dirty="0">
                <a:solidFill>
                  <a:srgbClr val="000000"/>
                </a:solidFill>
                <a:latin typeface="Georgia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4800">
                <a:solidFill>
                  <a:srgbClr val="FF0000"/>
                </a:solidFill>
                <a:latin typeface="Georgia"/>
              </a:rPr>
              <a:t>Built in objects</a:t>
            </a:r>
            <a:endParaRPr/>
          </a:p>
        </p:txBody>
      </p:sp>
      <p:sp>
        <p:nvSpPr>
          <p:cNvPr id="392" name="CustomShape 2"/>
          <p:cNvSpPr/>
          <p:nvPr/>
        </p:nvSpPr>
        <p:spPr>
          <a:xfrm>
            <a:off x="301680" y="1527120"/>
            <a:ext cx="8502480" cy="4570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Date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String</a:t>
            </a:r>
            <a:endParaRPr/>
          </a:p>
          <a:p>
            <a:pPr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IN" sz="2700">
                <a:solidFill>
                  <a:srgbClr val="000000"/>
                </a:solidFill>
                <a:latin typeface="Georgia"/>
              </a:rPr>
              <a:t>Math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5400">
                <a:solidFill>
                  <a:srgbClr val="FF0000"/>
                </a:solidFill>
                <a:latin typeface="Georgia"/>
              </a:rPr>
              <a:t>Date Object</a:t>
            </a:r>
            <a:endParaRPr/>
          </a:p>
        </p:txBody>
      </p:sp>
      <p:pic>
        <p:nvPicPr>
          <p:cNvPr id="39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447920"/>
            <a:ext cx="8685360" cy="5027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01680" y="228600"/>
            <a:ext cx="8533080" cy="757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IN" sz="3300">
                <a:solidFill>
                  <a:srgbClr val="FF0000"/>
                </a:solidFill>
                <a:latin typeface="Georgia"/>
              </a:rPr>
              <a:t>Date </a:t>
            </a:r>
            <a:endParaRPr/>
          </a:p>
        </p:txBody>
      </p:sp>
      <p:pic>
        <p:nvPicPr>
          <p:cNvPr id="3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295280"/>
            <a:ext cx="8456760" cy="52563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3950</Words>
  <PresentationFormat>On-screen Show (4:3)</PresentationFormat>
  <Paragraphs>671</Paragraphs>
  <Slides>155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155</vt:i4>
      </vt:variant>
    </vt:vector>
  </HeadingPairs>
  <TitlesOfParts>
    <vt:vector size="159" baseType="lpstr">
      <vt:lpstr>Office Theme</vt:lpstr>
      <vt:lpstr>Office Theme</vt:lpstr>
      <vt:lpstr>Office Theme</vt:lpstr>
      <vt:lpstr>Office Theme</vt:lpstr>
      <vt:lpstr>Slide 1</vt:lpstr>
      <vt:lpstr>Slide 2</vt:lpstr>
      <vt:lpstr>Slide 3</vt:lpstr>
      <vt:lpstr>Server side Scripting                                        Client side scripting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Example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Alert Box</vt:lpstr>
      <vt:lpstr>Prompt Box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 </vt:lpstr>
      <vt:lpstr>Slide 155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admin</cp:lastModifiedBy>
  <cp:revision>52</cp:revision>
  <dcterms:modified xsi:type="dcterms:W3CDTF">2020-02-28T06:15:24Z</dcterms:modified>
</cp:coreProperties>
</file>